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7" r:id="rId5"/>
    <p:sldId id="270" r:id="rId6"/>
    <p:sldId id="293" r:id="rId7"/>
    <p:sldId id="2145706743" r:id="rId8"/>
    <p:sldId id="2145706741" r:id="rId9"/>
    <p:sldId id="2145706742" r:id="rId10"/>
    <p:sldId id="271" r:id="rId11"/>
    <p:sldId id="273" r:id="rId12"/>
    <p:sldId id="292" r:id="rId13"/>
    <p:sldId id="287" r:id="rId14"/>
    <p:sldId id="294" r:id="rId15"/>
    <p:sldId id="272" r:id="rId16"/>
    <p:sldId id="275" r:id="rId17"/>
    <p:sldId id="288" r:id="rId18"/>
    <p:sldId id="2145706744" r:id="rId19"/>
    <p:sldId id="284" r:id="rId20"/>
    <p:sldId id="289" r:id="rId21"/>
    <p:sldId id="295" r:id="rId22"/>
    <p:sldId id="276" r:id="rId23"/>
    <p:sldId id="278" r:id="rId24"/>
    <p:sldId id="280" r:id="rId25"/>
    <p:sldId id="281" r:id="rId26"/>
    <p:sldId id="2145706745" r:id="rId27"/>
    <p:sldId id="296" r:id="rId28"/>
    <p:sldId id="298" r:id="rId29"/>
    <p:sldId id="299" r:id="rId30"/>
    <p:sldId id="300" r:id="rId31"/>
    <p:sldId id="297" r:id="rId32"/>
    <p:sldId id="285" r:id="rId33"/>
    <p:sldId id="286" r:id="rId3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C00000"/>
    <a:srgbClr val="BC1410"/>
    <a:srgbClr val="FFFFFF"/>
    <a:srgbClr val="EC1C24"/>
    <a:srgbClr val="B2D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úben Miguel Resende Barroso" userId="83b0a7dc-1cfc-47b0-83bd-3d5b62c9db2b" providerId="ADAL" clId="{AA8B50C3-F83D-4CAD-A2ED-D00128836B0A}"/>
    <pc:docChg chg="modSld">
      <pc:chgData name="Rúben Miguel Resende Barroso" userId="83b0a7dc-1cfc-47b0-83bd-3d5b62c9db2b" providerId="ADAL" clId="{AA8B50C3-F83D-4CAD-A2ED-D00128836B0A}" dt="2023-01-26T12:51:31.019" v="7" actId="113"/>
      <pc:docMkLst>
        <pc:docMk/>
      </pc:docMkLst>
      <pc:sldChg chg="modSp mod">
        <pc:chgData name="Rúben Miguel Resende Barroso" userId="83b0a7dc-1cfc-47b0-83bd-3d5b62c9db2b" providerId="ADAL" clId="{AA8B50C3-F83D-4CAD-A2ED-D00128836B0A}" dt="2023-01-26T12:47:45.810" v="0" actId="207"/>
        <pc:sldMkLst>
          <pc:docMk/>
          <pc:sldMk cId="475779951" sldId="284"/>
        </pc:sldMkLst>
        <pc:spChg chg="mod">
          <ac:chgData name="Rúben Miguel Resende Barroso" userId="83b0a7dc-1cfc-47b0-83bd-3d5b62c9db2b" providerId="ADAL" clId="{AA8B50C3-F83D-4CAD-A2ED-D00128836B0A}" dt="2023-01-26T12:47:45.810" v="0" actId="207"/>
          <ac:spMkLst>
            <pc:docMk/>
            <pc:sldMk cId="475779951" sldId="284"/>
            <ac:spMk id="15" creationId="{B7E65FA8-CCBE-C517-4918-5CFEADAF1383}"/>
          </ac:spMkLst>
        </pc:spChg>
      </pc:sldChg>
      <pc:sldChg chg="modSp mod">
        <pc:chgData name="Rúben Miguel Resende Barroso" userId="83b0a7dc-1cfc-47b0-83bd-3d5b62c9db2b" providerId="ADAL" clId="{AA8B50C3-F83D-4CAD-A2ED-D00128836B0A}" dt="2023-01-26T12:51:31.019" v="7" actId="113"/>
        <pc:sldMkLst>
          <pc:docMk/>
          <pc:sldMk cId="379440341" sldId="289"/>
        </pc:sldMkLst>
        <pc:spChg chg="mod">
          <ac:chgData name="Rúben Miguel Resende Barroso" userId="83b0a7dc-1cfc-47b0-83bd-3d5b62c9db2b" providerId="ADAL" clId="{AA8B50C3-F83D-4CAD-A2ED-D00128836B0A}" dt="2023-01-26T12:51:15.876" v="4" actId="113"/>
          <ac:spMkLst>
            <pc:docMk/>
            <pc:sldMk cId="379440341" sldId="289"/>
            <ac:spMk id="2" creationId="{26A2BC5E-247C-E22B-825C-A54AFA60930A}"/>
          </ac:spMkLst>
        </pc:spChg>
        <pc:spChg chg="mod">
          <ac:chgData name="Rúben Miguel Resende Barroso" userId="83b0a7dc-1cfc-47b0-83bd-3d5b62c9db2b" providerId="ADAL" clId="{AA8B50C3-F83D-4CAD-A2ED-D00128836B0A}" dt="2023-01-26T12:51:31.019" v="7" actId="113"/>
          <ac:spMkLst>
            <pc:docMk/>
            <pc:sldMk cId="379440341" sldId="289"/>
            <ac:spMk id="8" creationId="{FAF84185-756D-9C21-186C-2000AAF577D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37CD97-D7D1-4054-A09B-F896BDC9AC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60919-C208-4330-AE0B-5BD2178894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17CBB-649B-4E16-8849-676181A85845}" type="datetimeFigureOut">
              <a:rPr lang="pt-PT" smtClean="0"/>
              <a:t>26/01/2023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8FE2B-5ABA-40D2-98B5-FB84C8D552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F503C-8854-45B5-B091-C0C6E8304B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4775-7916-40F7-A5E0-E92E738D789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7171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FE544-7B3A-374A-AE01-2EC8227DAE4E}" type="datetimeFigureOut">
              <a:rPr lang="pt-PT" smtClean="0"/>
              <a:t>26/01/2023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14C96-089A-1946-9768-2346CC5FDD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575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14C96-089A-1946-9768-2346CC5FDD6A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725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14C96-089A-1946-9768-2346CC5FDD6A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4098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14C96-089A-1946-9768-2346CC5FDD6A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904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14C96-089A-1946-9768-2346CC5FDD6A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121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14C96-089A-1946-9768-2346CC5FDD6A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5990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14C96-089A-1946-9768-2346CC5FDD6A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5049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14C96-089A-1946-9768-2346CC5FDD6A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052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14C96-089A-1946-9768-2346CC5FDD6A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960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>
            <a:extLst>
              <a:ext uri="{FF2B5EF4-FFF2-40B4-BE49-F238E27FC236}">
                <a16:creationId xmlns:a16="http://schemas.microsoft.com/office/drawing/2014/main" id="{6729F8F1-AD83-7792-FF8F-57618680E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5" r="95"/>
          <a:stretch/>
        </p:blipFill>
        <p:spPr>
          <a:xfrm>
            <a:off x="0" y="0"/>
            <a:ext cx="12192000" cy="6871063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FC247C-7146-9D19-B3D6-3706E9BD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2960" y="6522720"/>
            <a:ext cx="8011160" cy="178435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pt-PT"/>
              <a:t>PROPRIETARY &amp; CONFIDENTIAL INTERNAL USE ONLY</a:t>
            </a:r>
          </a:p>
        </p:txBody>
      </p:sp>
      <p:sp>
        <p:nvSpPr>
          <p:cNvPr id="16" name="Marcador de Posição do Texto 2">
            <a:extLst>
              <a:ext uri="{FF2B5EF4-FFF2-40B4-BE49-F238E27FC236}">
                <a16:creationId xmlns:a16="http://schemas.microsoft.com/office/drawing/2014/main" id="{6F795E84-291A-4716-8150-3E68B63D8FCD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50570" y="4659352"/>
            <a:ext cx="10515600" cy="1964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Month</a:t>
            </a:r>
            <a:r>
              <a:rPr lang="pt-PT"/>
              <a:t> </a:t>
            </a:r>
            <a:r>
              <a:rPr lang="pt-PT" err="1"/>
              <a:t>Year</a:t>
            </a:r>
            <a:endParaRPr lang="pt-PT"/>
          </a:p>
        </p:txBody>
      </p:sp>
      <p:sp>
        <p:nvSpPr>
          <p:cNvPr id="15" name="Marcador de Posição do Texto 2">
            <a:extLst>
              <a:ext uri="{FF2B5EF4-FFF2-40B4-BE49-F238E27FC236}">
                <a16:creationId xmlns:a16="http://schemas.microsoft.com/office/drawing/2014/main" id="{A8EB6DB3-EA95-7954-FC39-EAE401D1B1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50570" y="4354449"/>
            <a:ext cx="10515600" cy="27010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Area</a:t>
            </a:r>
            <a:r>
              <a:rPr lang="pt-PT"/>
              <a:t> | </a:t>
            </a:r>
            <a:r>
              <a:rPr lang="pt-PT" err="1"/>
              <a:t>Department</a:t>
            </a:r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811F58-76E2-DE24-3F9E-303A96A2D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70" y="937579"/>
            <a:ext cx="10515600" cy="140158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br>
              <a:rPr lang="pt-PT"/>
            </a:br>
            <a:r>
              <a:rPr lang="pt-PT" err="1"/>
              <a:t>Template</a:t>
            </a:r>
            <a:r>
              <a:rPr lang="pt-PT"/>
              <a:t> </a:t>
            </a:r>
            <a:r>
              <a:rPr lang="pt-PT" err="1"/>
              <a:t>Institutional</a:t>
            </a:r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72F221A-F734-9B58-9F15-456DAB37FB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0570" y="2801303"/>
            <a:ext cx="10515600" cy="378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subtitle</a:t>
            </a:r>
            <a:endParaRPr lang="pt-PT"/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8E668094-0753-16FC-B2FF-9BD08CEB865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394855" cy="15494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9802D9C-78F0-F44C-E898-BA2E3CDA8F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59" y="6562042"/>
            <a:ext cx="1249681" cy="139305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5FD7896-A73A-3F2B-9791-554460266E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5925" y="172719"/>
            <a:ext cx="1807155" cy="3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7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978B5B2-E0E6-90D4-60B3-FD55C4AE5A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1597" y="1028699"/>
            <a:ext cx="5697414" cy="742845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err="1"/>
              <a:t>Subtitle</a:t>
            </a:r>
            <a:endParaRPr lang="pt-PT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CE6E2EB-5337-9C4C-72EC-4F2720F4B4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596" y="1841883"/>
            <a:ext cx="5697415" cy="45790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PT" err="1"/>
              <a:t>Click</a:t>
            </a:r>
            <a:r>
              <a:rPr lang="pt-PT"/>
              <a:t> to </a:t>
            </a:r>
            <a:r>
              <a:rPr lang="pt-PT" err="1"/>
              <a:t>edit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styles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Global </a:t>
            </a:r>
            <a:r>
              <a:rPr lang="pt-PT" err="1"/>
              <a:t>Template</a:t>
            </a:r>
            <a:r>
              <a:rPr lang="pt-PT"/>
              <a:t> </a:t>
            </a:r>
            <a:r>
              <a:rPr lang="pt-PT" err="1"/>
              <a:t>text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1615CA6-76E5-082F-B911-2F3145A9B3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39543" y="1028699"/>
            <a:ext cx="5777802" cy="732798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err="1"/>
              <a:t>Subtitle</a:t>
            </a:r>
            <a:endParaRPr lang="pt-PT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241D854-0EFF-2130-47E6-F280B518BE5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29495" y="1841883"/>
            <a:ext cx="5787850" cy="45790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PT" err="1"/>
              <a:t>Click</a:t>
            </a:r>
            <a:r>
              <a:rPr lang="pt-PT"/>
              <a:t> to </a:t>
            </a:r>
            <a:r>
              <a:rPr lang="pt-PT" err="1"/>
              <a:t>edit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styles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Global </a:t>
            </a:r>
            <a:r>
              <a:rPr lang="pt-PT" err="1"/>
              <a:t>Template</a:t>
            </a:r>
            <a:r>
              <a:rPr lang="pt-PT"/>
              <a:t> </a:t>
            </a:r>
            <a:r>
              <a:rPr lang="pt-PT" err="1"/>
              <a:t>text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  <p:sp>
        <p:nvSpPr>
          <p:cNvPr id="10" name="Marcador de Posição do Texto 11">
            <a:extLst>
              <a:ext uri="{FF2B5EF4-FFF2-40B4-BE49-F238E27FC236}">
                <a16:creationId xmlns:a16="http://schemas.microsoft.com/office/drawing/2014/main" id="{9422F8BA-939D-3B65-15CB-4F9797838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0838" y="477801"/>
            <a:ext cx="11557000" cy="4698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endParaRPr lang="pt-PT"/>
          </a:p>
          <a:p>
            <a:pPr lvl="0"/>
            <a:endParaRPr lang="pt-PT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106EC264-23C9-DB23-4A25-4D3749A8C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175395"/>
            <a:ext cx="1800520" cy="299090"/>
          </a:xfrm>
          <a:prstGeom prst="rect">
            <a:avLst/>
          </a:prstGeom>
        </p:spPr>
      </p:pic>
      <p:sp>
        <p:nvSpPr>
          <p:cNvPr id="12" name="Marcador de Posição do Texto 15">
            <a:extLst>
              <a:ext uri="{FF2B5EF4-FFF2-40B4-BE49-F238E27FC236}">
                <a16:creationId xmlns:a16="http://schemas.microsoft.com/office/drawing/2014/main" id="{EE7C5A57-22EC-0312-D723-62505E15EC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113" y="6570921"/>
            <a:ext cx="6209524" cy="202019"/>
          </a:xfrm>
        </p:spPr>
        <p:txBody>
          <a:bodyPr>
            <a:norm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pt-PT" err="1"/>
              <a:t>Area</a:t>
            </a:r>
            <a:r>
              <a:rPr lang="pt-PT"/>
              <a:t> | </a:t>
            </a:r>
            <a:r>
              <a:rPr lang="pt-PT" err="1"/>
              <a:t>Department</a:t>
            </a:r>
            <a:endParaRPr lang="pt-PT"/>
          </a:p>
        </p:txBody>
      </p:sp>
      <p:sp>
        <p:nvSpPr>
          <p:cNvPr id="14" name="Marcador de Posição do Número do Diapositivo 3">
            <a:extLst>
              <a:ext uri="{FF2B5EF4-FFF2-40B4-BE49-F238E27FC236}">
                <a16:creationId xmlns:a16="http://schemas.microsoft.com/office/drawing/2014/main" id="{5226F150-934D-294F-CB9F-74BA3057CF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317182" y="6591991"/>
            <a:ext cx="2743200" cy="18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E93C91-2EC1-B842-9263-FA2D03DA62B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605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F1B00031-A8E3-736B-01A9-3474F2F89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175395"/>
            <a:ext cx="1800520" cy="299090"/>
          </a:xfrm>
          <a:prstGeom prst="rect">
            <a:avLst/>
          </a:prstGeom>
        </p:spPr>
      </p:pic>
      <p:sp>
        <p:nvSpPr>
          <p:cNvPr id="8" name="Marcador de Posição do Texto 15">
            <a:extLst>
              <a:ext uri="{FF2B5EF4-FFF2-40B4-BE49-F238E27FC236}">
                <a16:creationId xmlns:a16="http://schemas.microsoft.com/office/drawing/2014/main" id="{4BBC6487-3882-8D1B-25EB-7F7420FE7F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113" y="6570921"/>
            <a:ext cx="6209524" cy="202019"/>
          </a:xfrm>
        </p:spPr>
        <p:txBody>
          <a:bodyPr>
            <a:norm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pt-PT" err="1"/>
              <a:t>Area</a:t>
            </a:r>
            <a:r>
              <a:rPr lang="pt-PT"/>
              <a:t> | </a:t>
            </a:r>
            <a:r>
              <a:rPr lang="pt-PT" err="1"/>
              <a:t>Department</a:t>
            </a:r>
            <a:endParaRPr lang="pt-PT"/>
          </a:p>
        </p:txBody>
      </p:sp>
      <p:sp>
        <p:nvSpPr>
          <p:cNvPr id="13" name="Marcador de Posição da Imagem 11">
            <a:extLst>
              <a:ext uri="{FF2B5EF4-FFF2-40B4-BE49-F238E27FC236}">
                <a16:creationId xmlns:a16="http://schemas.microsoft.com/office/drawing/2014/main" id="{46814216-6DE7-8FE0-12EA-BF19299EE61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1313" y="1323973"/>
            <a:ext cx="11585575" cy="506730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r>
              <a:rPr lang="pt-PT" err="1"/>
              <a:t>Image</a:t>
            </a:r>
            <a:endParaRPr lang="pt-PT"/>
          </a:p>
        </p:txBody>
      </p:sp>
      <p:sp>
        <p:nvSpPr>
          <p:cNvPr id="10" name="Marcador de Posição do Número do Diapositivo 3">
            <a:extLst>
              <a:ext uri="{FF2B5EF4-FFF2-40B4-BE49-F238E27FC236}">
                <a16:creationId xmlns:a16="http://schemas.microsoft.com/office/drawing/2014/main" id="{F114F817-7932-E0CD-2223-521C007D4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591991"/>
            <a:ext cx="2743200" cy="18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E93C91-2EC1-B842-9263-FA2D03DA62B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60A2F343-6E47-4BC6-8DFF-4893764DA6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0838" y="477801"/>
            <a:ext cx="11557000" cy="375640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Subtitle</a:t>
            </a:r>
            <a:endParaRPr lang="pt-PT"/>
          </a:p>
        </p:txBody>
      </p:sp>
      <p:sp>
        <p:nvSpPr>
          <p:cNvPr id="11" name="Marcador de Posição do Texto 11">
            <a:extLst>
              <a:ext uri="{FF2B5EF4-FFF2-40B4-BE49-F238E27FC236}">
                <a16:creationId xmlns:a16="http://schemas.microsoft.com/office/drawing/2014/main" id="{56537B0F-88A9-460C-8F9F-F9590BBEA6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38" y="900887"/>
            <a:ext cx="11557000" cy="37564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Subtitle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803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F1B00031-A8E3-736B-01A9-3474F2F89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175395"/>
            <a:ext cx="1800520" cy="299090"/>
          </a:xfrm>
          <a:prstGeom prst="rect">
            <a:avLst/>
          </a:prstGeom>
        </p:spPr>
      </p:pic>
      <p:sp>
        <p:nvSpPr>
          <p:cNvPr id="8" name="Marcador de Posição do Texto 15">
            <a:extLst>
              <a:ext uri="{FF2B5EF4-FFF2-40B4-BE49-F238E27FC236}">
                <a16:creationId xmlns:a16="http://schemas.microsoft.com/office/drawing/2014/main" id="{4BBC6487-3882-8D1B-25EB-7F7420FE7F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113" y="6570921"/>
            <a:ext cx="6209524" cy="202019"/>
          </a:xfrm>
        </p:spPr>
        <p:txBody>
          <a:bodyPr>
            <a:norm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pt-PT" err="1"/>
              <a:t>Area</a:t>
            </a:r>
            <a:r>
              <a:rPr lang="pt-PT"/>
              <a:t> | </a:t>
            </a:r>
            <a:r>
              <a:rPr lang="pt-PT" err="1"/>
              <a:t>Department</a:t>
            </a:r>
            <a:endParaRPr lang="pt-PT"/>
          </a:p>
        </p:txBody>
      </p:sp>
      <p:sp>
        <p:nvSpPr>
          <p:cNvPr id="10" name="Marcador de Posição da Tabela 2">
            <a:extLst>
              <a:ext uri="{FF2B5EF4-FFF2-40B4-BE49-F238E27FC236}">
                <a16:creationId xmlns:a16="http://schemas.microsoft.com/office/drawing/2014/main" id="{58EC7255-B7AF-E48B-7566-AF75876400D5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331788" y="1323973"/>
            <a:ext cx="11595100" cy="5076826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r>
              <a:rPr lang="pt-PT" err="1"/>
              <a:t>Table</a:t>
            </a:r>
            <a:endParaRPr lang="pt-PT"/>
          </a:p>
        </p:txBody>
      </p:sp>
      <p:sp>
        <p:nvSpPr>
          <p:cNvPr id="11" name="Marcador de Posição do Número do Diapositivo 3">
            <a:extLst>
              <a:ext uri="{FF2B5EF4-FFF2-40B4-BE49-F238E27FC236}">
                <a16:creationId xmlns:a16="http://schemas.microsoft.com/office/drawing/2014/main" id="{3CFE6A00-2E3E-717C-1B9E-2907EA441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591991"/>
            <a:ext cx="2743200" cy="18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E93C91-2EC1-B842-9263-FA2D03DA62B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0C8B1BE6-61A5-4596-9D08-3165E04796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0838" y="477801"/>
            <a:ext cx="11557000" cy="375640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Subtitle</a:t>
            </a:r>
            <a:endParaRPr lang="pt-PT"/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7482A4C0-2269-4A56-BCB5-74929A79D2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38" y="900887"/>
            <a:ext cx="11557000" cy="37564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Subtitle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169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>
            <a:extLst>
              <a:ext uri="{FF2B5EF4-FFF2-40B4-BE49-F238E27FC236}">
                <a16:creationId xmlns:a16="http://schemas.microsoft.com/office/drawing/2014/main" id="{FD51C7E8-2C37-36DB-E6EB-77F1464E59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415CA2A1-9327-28A7-89B3-F22F26825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7647" y="3116982"/>
            <a:ext cx="3756706" cy="624036"/>
          </a:xfrm>
          <a:prstGeom prst="rect">
            <a:avLst/>
          </a:prstGeom>
        </p:spPr>
      </p:pic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4829DFEA-6DFB-D07F-871E-38CAB4E0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2960" y="6522720"/>
            <a:ext cx="8011160" cy="178435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pt-PT"/>
              <a:t>PROPRIETARY &amp; CONFIDENTIAL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263600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ção do Texto 13">
            <a:extLst>
              <a:ext uri="{FF2B5EF4-FFF2-40B4-BE49-F238E27FC236}">
                <a16:creationId xmlns:a16="http://schemas.microsoft.com/office/drawing/2014/main" id="{AC308C8B-EDF7-3C4F-933C-D11943D1D2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838" y="1272219"/>
            <a:ext cx="11568112" cy="4940816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PT" err="1"/>
              <a:t>Insert</a:t>
            </a:r>
            <a:r>
              <a:rPr lang="pt-PT"/>
              <a:t> Material</a:t>
            </a:r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113B016B-B611-9752-AC56-BEA3C38E65F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50839" y="366494"/>
            <a:ext cx="9777411" cy="400687"/>
          </a:xfrm>
        </p:spPr>
        <p:txBody>
          <a:bodyPr>
            <a:no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pt-PT" err="1"/>
              <a:t>Insert</a:t>
            </a:r>
            <a:r>
              <a:rPr lang="pt-PT"/>
              <a:t> Slide </a:t>
            </a:r>
            <a:r>
              <a:rPr lang="pt-PT" err="1"/>
              <a:t>Title</a:t>
            </a:r>
            <a:endParaRPr lang="pt-PT"/>
          </a:p>
        </p:txBody>
      </p:sp>
      <p:sp>
        <p:nvSpPr>
          <p:cNvPr id="7" name="Marcador de Posição do Número do Diapositivo 3">
            <a:extLst>
              <a:ext uri="{FF2B5EF4-FFF2-40B4-BE49-F238E27FC236}">
                <a16:creationId xmlns:a16="http://schemas.microsoft.com/office/drawing/2014/main" id="{B5064C49-A8BD-498D-568C-E3145D75B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591991"/>
            <a:ext cx="2743200" cy="18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6CB4B4D-7CA3-9044-876B-883B54F8677D}" type="slidenum">
              <a:rPr lang="pt-PT" smtClean="0"/>
              <a:t>‹#›</a:t>
            </a:fld>
            <a:endParaRPr lang="pt-PT"/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05CA37DE-3739-4B1A-BBAF-43D00B63C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38" y="831879"/>
            <a:ext cx="11557000" cy="375640"/>
          </a:xfrm>
        </p:spPr>
        <p:txBody>
          <a:bodyPr>
            <a:no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Subtitle</a:t>
            </a:r>
            <a:endParaRPr lang="pt-PT"/>
          </a:p>
        </p:txBody>
      </p:sp>
      <p:sp>
        <p:nvSpPr>
          <p:cNvPr id="10" name="Marcador de Posição do Texto 15">
            <a:extLst>
              <a:ext uri="{FF2B5EF4-FFF2-40B4-BE49-F238E27FC236}">
                <a16:creationId xmlns:a16="http://schemas.microsoft.com/office/drawing/2014/main" id="{B9CA12A7-FCD7-491E-8D69-0B842676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1313" y="6504989"/>
            <a:ext cx="6209524" cy="202019"/>
          </a:xfrm>
        </p:spPr>
        <p:txBody>
          <a:bodyPr>
            <a:no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pt-PT" err="1"/>
              <a:t>Source</a:t>
            </a:r>
            <a:r>
              <a:rPr lang="pt-PT"/>
              <a:t>:</a:t>
            </a:r>
          </a:p>
        </p:txBody>
      </p:sp>
      <p:sp>
        <p:nvSpPr>
          <p:cNvPr id="11" name="Marcador de Posição do Texto 15">
            <a:extLst>
              <a:ext uri="{FF2B5EF4-FFF2-40B4-BE49-F238E27FC236}">
                <a16:creationId xmlns:a16="http://schemas.microsoft.com/office/drawing/2014/main" id="{40E8C6BC-FFA2-4CCD-B36A-F9C450475E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313" y="6291639"/>
            <a:ext cx="6209524" cy="202019"/>
          </a:xfrm>
        </p:spPr>
        <p:txBody>
          <a:bodyPr>
            <a:no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pt-PT"/>
              <a:t>Notes: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79947F-30C9-FCB4-EEF8-C29F876CC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2840" y="218337"/>
            <a:ext cx="1314864" cy="1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14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38">
          <p15:clr>
            <a:srgbClr val="FBAE40"/>
          </p15:clr>
        </p15:guide>
        <p15:guide id="2" pos="16698">
          <p15:clr>
            <a:srgbClr val="FBAE40"/>
          </p15:clr>
        </p15:guide>
        <p15:guide id="3" pos="8534">
          <p15:clr>
            <a:srgbClr val="FBAE40"/>
          </p15:clr>
        </p15:guide>
        <p15:guide id="6" pos="482">
          <p15:clr>
            <a:srgbClr val="FBAE40"/>
          </p15:clr>
        </p15:guide>
        <p15:guide id="7" orient="horz" pos="8701">
          <p15:clr>
            <a:srgbClr val="FBAE40"/>
          </p15:clr>
        </p15:guide>
        <p15:guide id="8" orient="horz" pos="48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113B016B-B611-9752-AC56-BEA3C38E65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0838" y="477800"/>
            <a:ext cx="11557000" cy="64386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| </a:t>
            </a:r>
            <a:r>
              <a:rPr lang="pt-PT" err="1"/>
              <a:t>Subtitle</a:t>
            </a:r>
            <a:endParaRPr lang="pt-PT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0F1E663-4036-AB6E-D207-8CD6F724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175395"/>
            <a:ext cx="1800520" cy="299090"/>
          </a:xfrm>
          <a:prstGeom prst="rect">
            <a:avLst/>
          </a:prstGeom>
        </p:spPr>
      </p:pic>
      <p:sp>
        <p:nvSpPr>
          <p:cNvPr id="16" name="Marcador de Posição do Texto 15">
            <a:extLst>
              <a:ext uri="{FF2B5EF4-FFF2-40B4-BE49-F238E27FC236}">
                <a16:creationId xmlns:a16="http://schemas.microsoft.com/office/drawing/2014/main" id="{4A480564-7FFD-381B-4ECB-A99A96ED0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113" y="6570921"/>
            <a:ext cx="6209524" cy="202019"/>
          </a:xfrm>
        </p:spPr>
        <p:txBody>
          <a:bodyPr>
            <a:norm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pt-PT" err="1"/>
              <a:t>Area</a:t>
            </a:r>
            <a:r>
              <a:rPr lang="pt-PT"/>
              <a:t> | </a:t>
            </a:r>
            <a:r>
              <a:rPr lang="pt-PT" err="1"/>
              <a:t>Department</a:t>
            </a:r>
            <a:endParaRPr lang="pt-PT"/>
          </a:p>
        </p:txBody>
      </p:sp>
      <p:sp>
        <p:nvSpPr>
          <p:cNvPr id="7" name="Marcador de Posição do Número do Diapositivo 3">
            <a:extLst>
              <a:ext uri="{FF2B5EF4-FFF2-40B4-BE49-F238E27FC236}">
                <a16:creationId xmlns:a16="http://schemas.microsoft.com/office/drawing/2014/main" id="{B5064C49-A8BD-498D-568C-E3145D75B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591991"/>
            <a:ext cx="2743200" cy="18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E93C91-2EC1-B842-9263-FA2D03DA62B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70C197EA-33FF-31F3-D618-29A58E078F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225" y="1968771"/>
            <a:ext cx="4248679" cy="29094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topic</a:t>
            </a:r>
            <a:endParaRPr lang="pt-PT"/>
          </a:p>
        </p:txBody>
      </p:sp>
      <p:sp>
        <p:nvSpPr>
          <p:cNvPr id="10" name="Marcador de Posição do Texto 2">
            <a:extLst>
              <a:ext uri="{FF2B5EF4-FFF2-40B4-BE49-F238E27FC236}">
                <a16:creationId xmlns:a16="http://schemas.microsoft.com/office/drawing/2014/main" id="{23C4AA1E-1B10-E039-2CB0-4B5A174F46F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570229" y="2277374"/>
            <a:ext cx="4054417" cy="290945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200" b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texto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text</a:t>
            </a:r>
            <a:endParaRPr lang="pt-PT"/>
          </a:p>
          <a:p>
            <a:pPr lvl="0"/>
            <a:endParaRPr lang="pt-PT"/>
          </a:p>
        </p:txBody>
      </p:sp>
      <p:sp>
        <p:nvSpPr>
          <p:cNvPr id="13" name="TextBox 43">
            <a:extLst>
              <a:ext uri="{FF2B5EF4-FFF2-40B4-BE49-F238E27FC236}">
                <a16:creationId xmlns:a16="http://schemas.microsoft.com/office/drawing/2014/main" id="{EA8E869B-234B-C3EC-3016-23C8F94DFCDA}"/>
              </a:ext>
            </a:extLst>
          </p:cNvPr>
          <p:cNvSpPr txBox="1"/>
          <p:nvPr/>
        </p:nvSpPr>
        <p:spPr>
          <a:xfrm flipH="1">
            <a:off x="1026143" y="1778719"/>
            <a:ext cx="377027" cy="707886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4000" b="1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18" name="TextBox 47">
            <a:extLst>
              <a:ext uri="{FF2B5EF4-FFF2-40B4-BE49-F238E27FC236}">
                <a16:creationId xmlns:a16="http://schemas.microsoft.com/office/drawing/2014/main" id="{A19F3F87-DC99-2208-18E2-3A27AB381E7A}"/>
              </a:ext>
            </a:extLst>
          </p:cNvPr>
          <p:cNvSpPr txBox="1"/>
          <p:nvPr/>
        </p:nvSpPr>
        <p:spPr>
          <a:xfrm flipH="1">
            <a:off x="931553" y="2782457"/>
            <a:ext cx="478016" cy="707886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4000" b="1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21" name="TextBox 55">
            <a:extLst>
              <a:ext uri="{FF2B5EF4-FFF2-40B4-BE49-F238E27FC236}">
                <a16:creationId xmlns:a16="http://schemas.microsoft.com/office/drawing/2014/main" id="{9388BA31-0828-D3F9-7F77-33A23DC48839}"/>
              </a:ext>
            </a:extLst>
          </p:cNvPr>
          <p:cNvSpPr txBox="1"/>
          <p:nvPr/>
        </p:nvSpPr>
        <p:spPr>
          <a:xfrm flipH="1">
            <a:off x="900023" y="3804289"/>
            <a:ext cx="495649" cy="707886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4000" b="1">
                <a:solidFill>
                  <a:schemeClr val="accent4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24" name="TextBox 59">
            <a:extLst>
              <a:ext uri="{FF2B5EF4-FFF2-40B4-BE49-F238E27FC236}">
                <a16:creationId xmlns:a16="http://schemas.microsoft.com/office/drawing/2014/main" id="{498C51F7-46E7-0333-B187-5AFD8F8E7F3A}"/>
              </a:ext>
            </a:extLst>
          </p:cNvPr>
          <p:cNvSpPr txBox="1"/>
          <p:nvPr/>
        </p:nvSpPr>
        <p:spPr>
          <a:xfrm flipH="1">
            <a:off x="6379319" y="1792868"/>
            <a:ext cx="532518" cy="707886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4000" b="1">
                <a:solidFill>
                  <a:schemeClr val="accent5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26" name="Marcador de Posição do Texto 2">
            <a:extLst>
              <a:ext uri="{FF2B5EF4-FFF2-40B4-BE49-F238E27FC236}">
                <a16:creationId xmlns:a16="http://schemas.microsoft.com/office/drawing/2014/main" id="{5E357885-99B7-7137-5763-108E5906D38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80225" y="2971800"/>
            <a:ext cx="4248679" cy="29094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topic</a:t>
            </a:r>
            <a:endParaRPr lang="pt-PT"/>
          </a:p>
        </p:txBody>
      </p:sp>
      <p:sp>
        <p:nvSpPr>
          <p:cNvPr id="27" name="Marcador de Posição do Texto 2">
            <a:extLst>
              <a:ext uri="{FF2B5EF4-FFF2-40B4-BE49-F238E27FC236}">
                <a16:creationId xmlns:a16="http://schemas.microsoft.com/office/drawing/2014/main" id="{72CE0AF6-5F8A-F826-98BD-E20FCC691A9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570229" y="3280403"/>
            <a:ext cx="4054417" cy="290945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200" b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text</a:t>
            </a:r>
            <a:endParaRPr lang="pt-PT"/>
          </a:p>
        </p:txBody>
      </p:sp>
      <p:sp>
        <p:nvSpPr>
          <p:cNvPr id="28" name="Marcador de Posição do Texto 2">
            <a:extLst>
              <a:ext uri="{FF2B5EF4-FFF2-40B4-BE49-F238E27FC236}">
                <a16:creationId xmlns:a16="http://schemas.microsoft.com/office/drawing/2014/main" id="{CEA8099C-40B8-49B9-2448-5C98DBFA6FE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380225" y="3986704"/>
            <a:ext cx="4248679" cy="29094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topic</a:t>
            </a:r>
            <a:endParaRPr lang="pt-PT"/>
          </a:p>
        </p:txBody>
      </p:sp>
      <p:sp>
        <p:nvSpPr>
          <p:cNvPr id="29" name="Marcador de Posição do Texto 2">
            <a:extLst>
              <a:ext uri="{FF2B5EF4-FFF2-40B4-BE49-F238E27FC236}">
                <a16:creationId xmlns:a16="http://schemas.microsoft.com/office/drawing/2014/main" id="{25337F2D-8A06-DA32-65CF-5A76C446329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70229" y="4295307"/>
            <a:ext cx="4054417" cy="290945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200" b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texto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text</a:t>
            </a:r>
            <a:endParaRPr lang="pt-PT"/>
          </a:p>
          <a:p>
            <a:pPr lvl="0"/>
            <a:endParaRPr lang="pt-PT"/>
          </a:p>
        </p:txBody>
      </p:sp>
      <p:sp>
        <p:nvSpPr>
          <p:cNvPr id="30" name="Marcador de Posição do Texto 2">
            <a:extLst>
              <a:ext uri="{FF2B5EF4-FFF2-40B4-BE49-F238E27FC236}">
                <a16:creationId xmlns:a16="http://schemas.microsoft.com/office/drawing/2014/main" id="{9B939AD2-FA2D-1602-E602-7E383B6C4F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880541" y="1989091"/>
            <a:ext cx="4248679" cy="29094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topic</a:t>
            </a:r>
            <a:endParaRPr lang="pt-PT"/>
          </a:p>
        </p:txBody>
      </p:sp>
      <p:sp>
        <p:nvSpPr>
          <p:cNvPr id="31" name="Marcador de Posição do Texto 2">
            <a:extLst>
              <a:ext uri="{FF2B5EF4-FFF2-40B4-BE49-F238E27FC236}">
                <a16:creationId xmlns:a16="http://schemas.microsoft.com/office/drawing/2014/main" id="{B149EABE-B323-0B88-01FE-AACB5417FD8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070545" y="2297694"/>
            <a:ext cx="4054417" cy="290945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200" b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text</a:t>
            </a:r>
            <a:endParaRPr lang="pt-PT"/>
          </a:p>
        </p:txBody>
      </p:sp>
      <p:sp>
        <p:nvSpPr>
          <p:cNvPr id="32" name="Marcador de Posição do Texto 2">
            <a:extLst>
              <a:ext uri="{FF2B5EF4-FFF2-40B4-BE49-F238E27FC236}">
                <a16:creationId xmlns:a16="http://schemas.microsoft.com/office/drawing/2014/main" id="{7AEB7551-37B2-62A2-6EB0-035ABD585DC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884799" y="2971800"/>
            <a:ext cx="4248679" cy="29094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topic</a:t>
            </a:r>
            <a:endParaRPr lang="pt-PT"/>
          </a:p>
        </p:txBody>
      </p:sp>
      <p:sp>
        <p:nvSpPr>
          <p:cNvPr id="33" name="Marcador de Posição do Texto 2">
            <a:extLst>
              <a:ext uri="{FF2B5EF4-FFF2-40B4-BE49-F238E27FC236}">
                <a16:creationId xmlns:a16="http://schemas.microsoft.com/office/drawing/2014/main" id="{BA5A3928-FD19-84A2-6704-FBE7469A392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074803" y="3280403"/>
            <a:ext cx="4054417" cy="290945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200" b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text</a:t>
            </a:r>
            <a:endParaRPr lang="pt-PT"/>
          </a:p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text</a:t>
            </a:r>
            <a:endParaRPr lang="pt-PT"/>
          </a:p>
        </p:txBody>
      </p:sp>
      <p:sp>
        <p:nvSpPr>
          <p:cNvPr id="35" name="TextBox 43">
            <a:extLst>
              <a:ext uri="{FF2B5EF4-FFF2-40B4-BE49-F238E27FC236}">
                <a16:creationId xmlns:a16="http://schemas.microsoft.com/office/drawing/2014/main" id="{C6D38BF1-045E-738F-CAB5-6562AA5F3284}"/>
              </a:ext>
            </a:extLst>
          </p:cNvPr>
          <p:cNvSpPr txBox="1"/>
          <p:nvPr/>
        </p:nvSpPr>
        <p:spPr>
          <a:xfrm flipH="1">
            <a:off x="6347637" y="2781748"/>
            <a:ext cx="532518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000" b="1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38" name="TextBox 47">
            <a:extLst>
              <a:ext uri="{FF2B5EF4-FFF2-40B4-BE49-F238E27FC236}">
                <a16:creationId xmlns:a16="http://schemas.microsoft.com/office/drawing/2014/main" id="{FF34882A-B422-2FC4-7C6E-AB01D1658344}"/>
              </a:ext>
            </a:extLst>
          </p:cNvPr>
          <p:cNvSpPr txBox="1"/>
          <p:nvPr/>
        </p:nvSpPr>
        <p:spPr>
          <a:xfrm flipH="1">
            <a:off x="6380081" y="3785486"/>
            <a:ext cx="511680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000" b="1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46" name="Marcador de Posição do Texto 2">
            <a:extLst>
              <a:ext uri="{FF2B5EF4-FFF2-40B4-BE49-F238E27FC236}">
                <a16:creationId xmlns:a16="http://schemas.microsoft.com/office/drawing/2014/main" id="{B756430E-D7D0-0828-6147-030697D748E6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884799" y="3974829"/>
            <a:ext cx="4248679" cy="29094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topic</a:t>
            </a:r>
            <a:endParaRPr lang="pt-PT"/>
          </a:p>
        </p:txBody>
      </p:sp>
      <p:sp>
        <p:nvSpPr>
          <p:cNvPr id="47" name="Marcador de Posição do Texto 2">
            <a:extLst>
              <a:ext uri="{FF2B5EF4-FFF2-40B4-BE49-F238E27FC236}">
                <a16:creationId xmlns:a16="http://schemas.microsoft.com/office/drawing/2014/main" id="{1F04F007-DB6A-A8A8-6F06-8CF8D98D366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074803" y="4283432"/>
            <a:ext cx="4054417" cy="290945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200" b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text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953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Green Sub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g object 16">
            <a:extLst>
              <a:ext uri="{FF2B5EF4-FFF2-40B4-BE49-F238E27FC236}">
                <a16:creationId xmlns:a16="http://schemas.microsoft.com/office/drawing/2014/main" id="{1BB592E3-32AA-B25A-1E3A-9AD9CA801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811F58-76E2-DE24-3F9E-303A96A2D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70" y="1445802"/>
            <a:ext cx="10515600" cy="160592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br>
              <a:rPr lang="pt-PT"/>
            </a:br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72F221A-F734-9B58-9F15-456DAB37FB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0570" y="3309526"/>
            <a:ext cx="10515600" cy="378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subtitle</a:t>
            </a:r>
            <a:endParaRPr lang="pt-PT"/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8E668094-0753-16FC-B2FF-9BD08CEB865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394855" cy="1549400"/>
          </a:xfrm>
          <a:prstGeom prst="rect">
            <a:avLst/>
          </a:prstGeom>
        </p:spPr>
      </p:pic>
      <p:pic>
        <p:nvPicPr>
          <p:cNvPr id="17" name="Imagem 16" descr="Uma imagem com texto, ClipArt&#10;&#10;Descrição gerada automaticamente">
            <a:extLst>
              <a:ext uri="{FF2B5EF4-FFF2-40B4-BE49-F238E27FC236}">
                <a16:creationId xmlns:a16="http://schemas.microsoft.com/office/drawing/2014/main" id="{58C78653-1779-DE69-99F1-F6B8361BA9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92" y="160580"/>
            <a:ext cx="1829377" cy="327099"/>
          </a:xfrm>
          <a:prstGeom prst="rect">
            <a:avLst/>
          </a:prstGeom>
        </p:spPr>
      </p:pic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876D520E-5D8B-3609-1867-4D5E9A2400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475" y="1052736"/>
            <a:ext cx="5497513" cy="3460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err="1"/>
              <a:t>Area</a:t>
            </a:r>
            <a:r>
              <a:rPr lang="pt-PT"/>
              <a:t> | </a:t>
            </a:r>
            <a:r>
              <a:rPr lang="pt-PT" err="1"/>
              <a:t>Department</a:t>
            </a:r>
            <a:endParaRPr lang="pt-PT"/>
          </a:p>
        </p:txBody>
      </p:sp>
      <p:sp>
        <p:nvSpPr>
          <p:cNvPr id="9" name="Marcador de Posição do Número do Diapositivo 3">
            <a:extLst>
              <a:ext uri="{FF2B5EF4-FFF2-40B4-BE49-F238E27FC236}">
                <a16:creationId xmlns:a16="http://schemas.microsoft.com/office/drawing/2014/main" id="{189DBA32-F1B9-586E-08BC-1EA9AB998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591991"/>
            <a:ext cx="2743200" cy="18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E93C91-2EC1-B842-9263-FA2D03DA62B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744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Green Sub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g object 16">
            <a:extLst>
              <a:ext uri="{FF2B5EF4-FFF2-40B4-BE49-F238E27FC236}">
                <a16:creationId xmlns:a16="http://schemas.microsoft.com/office/drawing/2014/main" id="{1BB592E3-32AA-B25A-1E3A-9AD9CA801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DD5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811F58-76E2-DE24-3F9E-303A96A2D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70" y="1445802"/>
            <a:ext cx="10515600" cy="160592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br>
              <a:rPr lang="pt-PT"/>
            </a:br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72F221A-F734-9B58-9F15-456DAB37FB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0570" y="3309526"/>
            <a:ext cx="10515600" cy="378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subtitle</a:t>
            </a:r>
            <a:endParaRPr lang="pt-PT"/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8E668094-0753-16FC-B2FF-9BD08CEB865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394855" cy="1549400"/>
          </a:xfrm>
          <a:prstGeom prst="rect">
            <a:avLst/>
          </a:prstGeom>
        </p:spPr>
      </p:pic>
      <p:pic>
        <p:nvPicPr>
          <p:cNvPr id="17" name="Imagem 16" descr="Uma imagem com texto, ClipArt&#10;&#10;Descrição gerada automaticamente">
            <a:extLst>
              <a:ext uri="{FF2B5EF4-FFF2-40B4-BE49-F238E27FC236}">
                <a16:creationId xmlns:a16="http://schemas.microsoft.com/office/drawing/2014/main" id="{58C78653-1779-DE69-99F1-F6B8361BA9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92" y="160580"/>
            <a:ext cx="1829377" cy="327099"/>
          </a:xfrm>
          <a:prstGeom prst="rect">
            <a:avLst/>
          </a:prstGeom>
        </p:spPr>
      </p:pic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876D520E-5D8B-3609-1867-4D5E9A2400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475" y="1052736"/>
            <a:ext cx="5497513" cy="3460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err="1"/>
              <a:t>Area</a:t>
            </a:r>
            <a:r>
              <a:rPr lang="pt-PT"/>
              <a:t> | </a:t>
            </a:r>
            <a:r>
              <a:rPr lang="pt-PT" err="1"/>
              <a:t>Department</a:t>
            </a:r>
            <a:endParaRPr lang="pt-PT"/>
          </a:p>
        </p:txBody>
      </p:sp>
      <p:sp>
        <p:nvSpPr>
          <p:cNvPr id="10" name="Marcador de Posição do Número do Diapositivo 3">
            <a:extLst>
              <a:ext uri="{FF2B5EF4-FFF2-40B4-BE49-F238E27FC236}">
                <a16:creationId xmlns:a16="http://schemas.microsoft.com/office/drawing/2014/main" id="{2EB75A9A-61E3-0BD7-A4BB-411E4F162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591991"/>
            <a:ext cx="2743200" cy="18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E93C91-2EC1-B842-9263-FA2D03DA62B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698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rk Red Sub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g object 16">
            <a:extLst>
              <a:ext uri="{FF2B5EF4-FFF2-40B4-BE49-F238E27FC236}">
                <a16:creationId xmlns:a16="http://schemas.microsoft.com/office/drawing/2014/main" id="{1BB592E3-32AA-B25A-1E3A-9AD9CA801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811F58-76E2-DE24-3F9E-303A96A2D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70" y="1445802"/>
            <a:ext cx="10515600" cy="160592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br>
              <a:rPr lang="pt-PT"/>
            </a:br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72F221A-F734-9B58-9F15-456DAB37FB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0570" y="3309526"/>
            <a:ext cx="10515600" cy="378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subtitle</a:t>
            </a:r>
            <a:endParaRPr lang="pt-PT"/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8E668094-0753-16FC-B2FF-9BD08CEB865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394855" cy="1549400"/>
          </a:xfrm>
          <a:prstGeom prst="rect">
            <a:avLst/>
          </a:prstGeom>
        </p:spPr>
      </p:pic>
      <p:pic>
        <p:nvPicPr>
          <p:cNvPr id="17" name="Imagem 16" descr="Uma imagem com texto, ClipArt&#10;&#10;Descrição gerada automaticamente">
            <a:extLst>
              <a:ext uri="{FF2B5EF4-FFF2-40B4-BE49-F238E27FC236}">
                <a16:creationId xmlns:a16="http://schemas.microsoft.com/office/drawing/2014/main" id="{58C78653-1779-DE69-99F1-F6B8361BA9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92" y="160580"/>
            <a:ext cx="1829377" cy="327099"/>
          </a:xfrm>
          <a:prstGeom prst="rect">
            <a:avLst/>
          </a:prstGeom>
        </p:spPr>
      </p:pic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876D520E-5D8B-3609-1867-4D5E9A2400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475" y="1052736"/>
            <a:ext cx="5497513" cy="3460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err="1"/>
              <a:t>Area</a:t>
            </a:r>
            <a:r>
              <a:rPr lang="pt-PT"/>
              <a:t> | </a:t>
            </a:r>
            <a:r>
              <a:rPr lang="pt-PT" err="1"/>
              <a:t>Department</a:t>
            </a:r>
            <a:endParaRPr lang="pt-PT"/>
          </a:p>
        </p:txBody>
      </p:sp>
      <p:sp>
        <p:nvSpPr>
          <p:cNvPr id="10" name="Marcador de Posição do Número do Diapositivo 3">
            <a:extLst>
              <a:ext uri="{FF2B5EF4-FFF2-40B4-BE49-F238E27FC236}">
                <a16:creationId xmlns:a16="http://schemas.microsoft.com/office/drawing/2014/main" id="{98119CC7-95D5-A95A-947D-DD7AAA389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591991"/>
            <a:ext cx="2743200" cy="18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E93C91-2EC1-B842-9263-FA2D03DA62B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610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Green Sub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g object 16">
            <a:extLst>
              <a:ext uri="{FF2B5EF4-FFF2-40B4-BE49-F238E27FC236}">
                <a16:creationId xmlns:a16="http://schemas.microsoft.com/office/drawing/2014/main" id="{1BB592E3-32AA-B25A-1E3A-9AD9CA801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811F58-76E2-DE24-3F9E-303A96A2D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70" y="1445802"/>
            <a:ext cx="10515600" cy="160592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br>
              <a:rPr lang="pt-PT"/>
            </a:br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72F221A-F734-9B58-9F15-456DAB37FB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0570" y="3309526"/>
            <a:ext cx="10515600" cy="378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subtitle</a:t>
            </a:r>
            <a:endParaRPr lang="pt-PT"/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8E668094-0753-16FC-B2FF-9BD08CEB865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394855" cy="1549400"/>
          </a:xfrm>
          <a:prstGeom prst="rect">
            <a:avLst/>
          </a:prstGeom>
        </p:spPr>
      </p:pic>
      <p:pic>
        <p:nvPicPr>
          <p:cNvPr id="17" name="Imagem 16" descr="Uma imagem com texto, ClipArt&#10;&#10;Descrição gerada automaticamente">
            <a:extLst>
              <a:ext uri="{FF2B5EF4-FFF2-40B4-BE49-F238E27FC236}">
                <a16:creationId xmlns:a16="http://schemas.microsoft.com/office/drawing/2014/main" id="{58C78653-1779-DE69-99F1-F6B8361BA9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92" y="160580"/>
            <a:ext cx="1829377" cy="327099"/>
          </a:xfrm>
          <a:prstGeom prst="rect">
            <a:avLst/>
          </a:prstGeom>
        </p:spPr>
      </p:pic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876D520E-5D8B-3609-1867-4D5E9A2400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475" y="1052736"/>
            <a:ext cx="5497513" cy="3460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err="1"/>
              <a:t>Area</a:t>
            </a:r>
            <a:r>
              <a:rPr lang="pt-PT"/>
              <a:t> | </a:t>
            </a:r>
            <a:r>
              <a:rPr lang="pt-PT" err="1"/>
              <a:t>Department</a:t>
            </a:r>
            <a:endParaRPr lang="pt-PT"/>
          </a:p>
        </p:txBody>
      </p:sp>
      <p:sp>
        <p:nvSpPr>
          <p:cNvPr id="10" name="Marcador de Posição do Número do Diapositivo 3">
            <a:extLst>
              <a:ext uri="{FF2B5EF4-FFF2-40B4-BE49-F238E27FC236}">
                <a16:creationId xmlns:a16="http://schemas.microsoft.com/office/drawing/2014/main" id="{9D01C09D-1E6F-5ACE-119A-5428B2197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591991"/>
            <a:ext cx="2743200" cy="18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E93C91-2EC1-B842-9263-FA2D03DA62B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165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ção do Texto 13">
            <a:extLst>
              <a:ext uri="{FF2B5EF4-FFF2-40B4-BE49-F238E27FC236}">
                <a16:creationId xmlns:a16="http://schemas.microsoft.com/office/drawing/2014/main" id="{AC308C8B-EDF7-3C4F-933C-D11943D1D2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838" y="1411357"/>
            <a:ext cx="11568112" cy="4978330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Text</a:t>
            </a:r>
            <a:endParaRPr lang="pt-PT"/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113B016B-B611-9752-AC56-BEA3C38E65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0838" y="477801"/>
            <a:ext cx="11557000" cy="375640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Subtitle</a:t>
            </a:r>
            <a:endParaRPr lang="pt-PT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0F1E663-4036-AB6E-D207-8CD6F724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175395"/>
            <a:ext cx="1800520" cy="299090"/>
          </a:xfrm>
          <a:prstGeom prst="rect">
            <a:avLst/>
          </a:prstGeom>
        </p:spPr>
      </p:pic>
      <p:sp>
        <p:nvSpPr>
          <p:cNvPr id="16" name="Marcador de Posição do Texto 15">
            <a:extLst>
              <a:ext uri="{FF2B5EF4-FFF2-40B4-BE49-F238E27FC236}">
                <a16:creationId xmlns:a16="http://schemas.microsoft.com/office/drawing/2014/main" id="{4A480564-7FFD-381B-4ECB-A99A96ED0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113" y="6570921"/>
            <a:ext cx="6209524" cy="202019"/>
          </a:xfrm>
        </p:spPr>
        <p:txBody>
          <a:bodyPr>
            <a:norm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pt-PT" err="1"/>
              <a:t>Area</a:t>
            </a:r>
            <a:r>
              <a:rPr lang="pt-PT"/>
              <a:t> | </a:t>
            </a:r>
            <a:r>
              <a:rPr lang="pt-PT" err="1"/>
              <a:t>Department</a:t>
            </a:r>
            <a:endParaRPr lang="pt-PT"/>
          </a:p>
        </p:txBody>
      </p:sp>
      <p:sp>
        <p:nvSpPr>
          <p:cNvPr id="7" name="Marcador de Posição do Número do Diapositivo 3">
            <a:extLst>
              <a:ext uri="{FF2B5EF4-FFF2-40B4-BE49-F238E27FC236}">
                <a16:creationId xmlns:a16="http://schemas.microsoft.com/office/drawing/2014/main" id="{B5064C49-A8BD-498D-568C-E3145D75B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591991"/>
            <a:ext cx="2743200" cy="18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E93C91-2EC1-B842-9263-FA2D03DA62B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05CA37DE-3739-4B1A-BBAF-43D00B63C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38" y="900887"/>
            <a:ext cx="11557000" cy="37564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Subtitle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44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ção do Gráfico 13">
            <a:extLst>
              <a:ext uri="{FF2B5EF4-FFF2-40B4-BE49-F238E27FC236}">
                <a16:creationId xmlns:a16="http://schemas.microsoft.com/office/drawing/2014/main" id="{18ECCFE5-AED9-84A9-6648-112BBEB1FB37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155473" y="1282919"/>
            <a:ext cx="5753951" cy="511788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pt-PT" err="1"/>
              <a:t>Graphic</a:t>
            </a:r>
            <a:endParaRPr lang="pt-PT"/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BCDB5199-EA41-D560-0290-715153C1A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0838" y="477800"/>
            <a:ext cx="11557000" cy="64614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| </a:t>
            </a:r>
            <a:r>
              <a:rPr lang="pt-PT" err="1"/>
              <a:t>Subtitle</a:t>
            </a:r>
            <a:endParaRPr lang="pt-PT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DC8D552F-13E4-F064-2FAE-6C854B57C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175395"/>
            <a:ext cx="1800520" cy="299090"/>
          </a:xfrm>
          <a:prstGeom prst="rect">
            <a:avLst/>
          </a:prstGeom>
        </p:spPr>
      </p:pic>
      <p:sp>
        <p:nvSpPr>
          <p:cNvPr id="11" name="Marcador de Posição do Texto 15">
            <a:extLst>
              <a:ext uri="{FF2B5EF4-FFF2-40B4-BE49-F238E27FC236}">
                <a16:creationId xmlns:a16="http://schemas.microsoft.com/office/drawing/2014/main" id="{01B8C1EA-9E16-C7BA-C984-5973A716BE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113" y="6570921"/>
            <a:ext cx="6209524" cy="202019"/>
          </a:xfrm>
        </p:spPr>
        <p:txBody>
          <a:bodyPr>
            <a:norm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pt-PT" err="1"/>
              <a:t>Area</a:t>
            </a:r>
            <a:r>
              <a:rPr lang="pt-PT"/>
              <a:t> | </a:t>
            </a:r>
            <a:r>
              <a:rPr lang="pt-PT" err="1"/>
              <a:t>Department</a:t>
            </a:r>
            <a:endParaRPr lang="pt-PT"/>
          </a:p>
        </p:txBody>
      </p:sp>
      <p:sp>
        <p:nvSpPr>
          <p:cNvPr id="8" name="Marcador de Posição do Número do Diapositivo 3">
            <a:extLst>
              <a:ext uri="{FF2B5EF4-FFF2-40B4-BE49-F238E27FC236}">
                <a16:creationId xmlns:a16="http://schemas.microsoft.com/office/drawing/2014/main" id="{EA6987BD-BBF9-6327-0934-15F278711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591991"/>
            <a:ext cx="2743200" cy="18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E93C91-2EC1-B842-9263-FA2D03DA62B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A0B6F-2692-48DA-84E7-9123F347A6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838" y="1282700"/>
            <a:ext cx="5673725" cy="51181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text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938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DC8D552F-13E4-F064-2FAE-6C854B57C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175395"/>
            <a:ext cx="1800520" cy="299090"/>
          </a:xfrm>
          <a:prstGeom prst="rect">
            <a:avLst/>
          </a:prstGeom>
        </p:spPr>
      </p:pic>
      <p:sp>
        <p:nvSpPr>
          <p:cNvPr id="11" name="Marcador de Posição do Texto 15">
            <a:extLst>
              <a:ext uri="{FF2B5EF4-FFF2-40B4-BE49-F238E27FC236}">
                <a16:creationId xmlns:a16="http://schemas.microsoft.com/office/drawing/2014/main" id="{01B8C1EA-9E16-C7BA-C984-5973A716BE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113" y="6570921"/>
            <a:ext cx="6209524" cy="202019"/>
          </a:xfrm>
        </p:spPr>
        <p:txBody>
          <a:bodyPr>
            <a:norm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pt-PT" err="1"/>
              <a:t>Area</a:t>
            </a:r>
            <a:r>
              <a:rPr lang="pt-PT"/>
              <a:t> | </a:t>
            </a:r>
            <a:r>
              <a:rPr lang="pt-PT" err="1"/>
              <a:t>Department</a:t>
            </a:r>
            <a:endParaRPr lang="pt-PT"/>
          </a:p>
        </p:txBody>
      </p:sp>
      <p:sp>
        <p:nvSpPr>
          <p:cNvPr id="13" name="Marcador de Posição da Imagem 3">
            <a:extLst>
              <a:ext uri="{FF2B5EF4-FFF2-40B4-BE49-F238E27FC236}">
                <a16:creationId xmlns:a16="http://schemas.microsoft.com/office/drawing/2014/main" id="{1CE18706-E484-136D-E338-F8761B8710F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39543" y="1323972"/>
            <a:ext cx="5777820" cy="5086354"/>
          </a:xfrm>
        </p:spPr>
        <p:txBody>
          <a:bodyPr/>
          <a:lstStyle>
            <a:lvl1pPr marL="0" indent="0">
              <a:buNone/>
              <a:defRPr sz="1200" b="0"/>
            </a:lvl1pPr>
          </a:lstStyle>
          <a:p>
            <a:r>
              <a:rPr lang="pt-PT" err="1"/>
              <a:t>Image</a:t>
            </a:r>
            <a:endParaRPr lang="pt-PT"/>
          </a:p>
        </p:txBody>
      </p:sp>
      <p:sp>
        <p:nvSpPr>
          <p:cNvPr id="15" name="Marcador de Posição do Texto 5">
            <a:extLst>
              <a:ext uri="{FF2B5EF4-FFF2-40B4-BE49-F238E27FC236}">
                <a16:creationId xmlns:a16="http://schemas.microsoft.com/office/drawing/2014/main" id="{437FA2C3-893B-0051-5478-CE359F59EA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473" y="1323973"/>
            <a:ext cx="5688012" cy="508635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Text</a:t>
            </a:r>
            <a:endParaRPr lang="pt-PT"/>
          </a:p>
        </p:txBody>
      </p:sp>
      <p:sp>
        <p:nvSpPr>
          <p:cNvPr id="8" name="Marcador de Posição do Número do Diapositivo 3">
            <a:extLst>
              <a:ext uri="{FF2B5EF4-FFF2-40B4-BE49-F238E27FC236}">
                <a16:creationId xmlns:a16="http://schemas.microsoft.com/office/drawing/2014/main" id="{82501AEA-6765-F2BD-9569-9238DB4BC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591991"/>
            <a:ext cx="2743200" cy="18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E93C91-2EC1-B842-9263-FA2D03DA62B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B41735B4-0C19-42C5-A3C1-158839EC79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0838" y="477801"/>
            <a:ext cx="11557000" cy="375640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Subtitle</a:t>
            </a:r>
            <a:endParaRPr lang="pt-PT"/>
          </a:p>
        </p:txBody>
      </p:sp>
      <p:sp>
        <p:nvSpPr>
          <p:cNvPr id="14" name="Marcador de Posição do Texto 11">
            <a:extLst>
              <a:ext uri="{FF2B5EF4-FFF2-40B4-BE49-F238E27FC236}">
                <a16:creationId xmlns:a16="http://schemas.microsoft.com/office/drawing/2014/main" id="{98441460-B786-493F-8EA5-EC209ACBB9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38" y="900887"/>
            <a:ext cx="11557000" cy="37564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Subtitle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618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409F963-F9E7-8708-60B5-A84624AC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365125"/>
            <a:ext cx="11551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Title</a:t>
            </a:r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4F0201F-EF42-6F73-BDD5-CF88772C3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825625"/>
            <a:ext cx="11541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err="1"/>
              <a:t>Click</a:t>
            </a:r>
            <a:r>
              <a:rPr lang="pt-PT"/>
              <a:t> to </a:t>
            </a:r>
            <a:r>
              <a:rPr lang="pt-PT" err="1"/>
              <a:t>edit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styles</a:t>
            </a:r>
            <a:r>
              <a:rPr lang="pt-PT"/>
              <a:t> of </a:t>
            </a:r>
            <a:r>
              <a:rPr lang="pt-PT" err="1"/>
              <a:t>the</a:t>
            </a:r>
            <a:r>
              <a:rPr lang="pt-PT"/>
              <a:t> Global </a:t>
            </a:r>
            <a:r>
              <a:rPr lang="pt-PT" err="1"/>
              <a:t>Template</a:t>
            </a:r>
            <a:r>
              <a:rPr lang="pt-PT"/>
              <a:t> texto	</a:t>
            </a:r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929092A-CCC7-84BF-EF91-E2DAD18CD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240" y="6583680"/>
            <a:ext cx="8011160" cy="17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PT"/>
              <a:t>PROPRIETARY &amp; CONFIDENTIAL INTERNAL USE ONLY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8478EC-8D5F-9EA9-4B65-883234F4424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791417"/>
            <a:ext cx="12192000" cy="66583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E130BF0-1C9C-52F2-9E8B-79341CDA0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591991"/>
            <a:ext cx="2743200" cy="182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FE93C91-2EC1-B842-9263-FA2D03DA62B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27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9" r:id="rId2"/>
    <p:sldLayoutId id="2147483661" r:id="rId3"/>
    <p:sldLayoutId id="2147483666" r:id="rId4"/>
    <p:sldLayoutId id="2147483667" r:id="rId5"/>
    <p:sldLayoutId id="2147483668" r:id="rId6"/>
    <p:sldLayoutId id="2147483649" r:id="rId7"/>
    <p:sldLayoutId id="2147483652" r:id="rId8"/>
    <p:sldLayoutId id="2147483662" r:id="rId9"/>
    <p:sldLayoutId id="2147483653" r:id="rId10"/>
    <p:sldLayoutId id="2147483654" r:id="rId11"/>
    <p:sldLayoutId id="2147483663" r:id="rId12"/>
    <p:sldLayoutId id="2147483665" r:id="rId13"/>
    <p:sldLayoutId id="214748367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E7CF85C2-984A-32A8-65D6-62BC7B137E7A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/>
              <a:t>January</a:t>
            </a:r>
            <a:r>
              <a:rPr lang="pt-PT" dirty="0"/>
              <a:t> 2023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F8091D5-160A-C34C-3396-B882C7E43E68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C34B2F6-5782-1259-C8FE-AED84839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Portugal </a:t>
            </a:r>
            <a:r>
              <a:rPr lang="pt-PT" err="1"/>
              <a:t>Stopover</a:t>
            </a:r>
            <a:r>
              <a:rPr lang="pt-PT"/>
              <a:t> – </a:t>
            </a:r>
            <a:r>
              <a:rPr lang="pt-PT" err="1"/>
              <a:t>Trade</a:t>
            </a:r>
            <a:r>
              <a:rPr lang="pt-PT"/>
              <a:t> Manual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4AB71BC-EDC4-4B8B-A324-8DAB4B49E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Manual </a:t>
            </a:r>
            <a:r>
              <a:rPr lang="pt-PT" dirty="0" err="1"/>
              <a:t>entries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applied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2nd </a:t>
            </a:r>
            <a:r>
              <a:rPr lang="pt-PT" dirty="0" err="1"/>
              <a:t>Stopover</a:t>
            </a:r>
            <a:endParaRPr lang="pt-PT" dirty="0"/>
          </a:p>
        </p:txBody>
      </p:sp>
      <p:sp>
        <p:nvSpPr>
          <p:cNvPr id="7" name="Marcador de Posição do Rodapé 6">
            <a:extLst>
              <a:ext uri="{FF2B5EF4-FFF2-40B4-BE49-F238E27FC236}">
                <a16:creationId xmlns:a16="http://schemas.microsoft.com/office/drawing/2014/main" id="{526EB5FD-2970-A0CF-E857-4E8442AC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PROPRIETARY &amp; CONFIDENTIAL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87269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D9E551-C625-5E29-4A74-27DECDAA83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55442" y="1500607"/>
            <a:ext cx="4252396" cy="1080660"/>
          </a:xfrm>
          <a:solidFill>
            <a:srgbClr val="B2DA18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/>
              <a:t>**  RULES DISPLAY  ** 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STOPOVERS: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UNLIMITED FREE STOPOVERS PERMITTED ON THE PRICING UNIT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        IN LIS/OPO.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       A STOPOVER MAY NOT EXCEED 240 HOURS.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70C94-087F-88A4-D14A-8A41FB82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/>
              <a:t>General </a:t>
            </a:r>
            <a:r>
              <a:rPr lang="pt-PT" dirty="0" err="1"/>
              <a:t>information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Portugal </a:t>
            </a:r>
            <a:r>
              <a:rPr lang="pt-PT" dirty="0" err="1"/>
              <a:t>Stopover</a:t>
            </a:r>
            <a:r>
              <a:rPr lang="pt-PT" dirty="0"/>
              <a:t> </a:t>
            </a:r>
            <a:r>
              <a:rPr lang="pt-PT" dirty="0" err="1"/>
              <a:t>Program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GDSs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FFEEC-AA34-87F7-4080-D5AE1EC49A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9E9B1-BB84-F4C5-5192-67609B974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10</a:t>
            </a:fld>
            <a:endParaRPr lang="pt-PT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F47A5A8-8F57-0F62-C21E-5863E7476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5395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FQN84*SO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.STOPOVERS BETWEEN EUROPE AND BRAZIL ORIGINATING EUROPE - UNLIMITED FREE STOPOVERS PERMITTED ON THE PRICING UNIT IN LIS/OPO/BRAZIL. A STOPOVER MAY NOT EXCEED 120 HOURS. OR - UNLIMITED STOPOVERS PERMITTED ON THE PRICING UNIT IN LIS/OPO/BRAZIL AT EUR 75.00 EACH. ORIGINATING BRAZIL - UNLIMITED FREE STOPOVERS PERMITTED ON THE PRICING UNIT</a:t>
            </a:r>
            <a:r>
              <a:rPr kumimoji="0" lang="pt-PT" altLang="pt-PT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9E4FAAD-7BDB-9887-C317-0BD7BF263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06919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FQN84*SO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.STOPOVERS BETWEEN EUROPE AND BRAZIL ORIGINATING EUROPE - UNLIMITED FREE STOPOVERS PERMITTED ON THE PRICING UNIT IN LIS/OPO/BRAZIL. A STOPOVER MAY NOT EXCEED 120 HOURS. OR - UNLIMITED STOPOVERS PERMITTED ON THE PRICING UNIT IN LIS/OPO/BRAZIL AT EUR 75.00 EACH. ORIGINATING BRAZIL - UNLIMITED FREE STOPOVERS PERMITTED ON THE PRICING UNIT</a:t>
            </a:r>
            <a:r>
              <a:rPr kumimoji="0" lang="pt-PT" altLang="pt-PT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2437ED-E3E9-FDEB-824E-EDBA67BBD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97" r="27465"/>
          <a:stretch/>
        </p:blipFill>
        <p:spPr>
          <a:xfrm>
            <a:off x="483450" y="1500607"/>
            <a:ext cx="5864187" cy="1080661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30468F0-8883-0F2F-9486-035A637306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838" y="1007214"/>
            <a:ext cx="11557000" cy="375640"/>
          </a:xfrm>
          <a:solidFill>
            <a:srgbClr val="BC1410"/>
          </a:solidFill>
          <a:ln w="28575">
            <a:noFill/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</a:rPr>
              <a:t>1st </a:t>
            </a:r>
            <a:r>
              <a:rPr lang="pt-PT" b="1" dirty="0" err="1">
                <a:solidFill>
                  <a:schemeClr val="bg1"/>
                </a:solidFill>
              </a:rPr>
              <a:t>Stopover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416BEC4-E314-7FDF-BF6B-6906C839208F}"/>
              </a:ext>
            </a:extLst>
          </p:cNvPr>
          <p:cNvSpPr txBox="1">
            <a:spLocks/>
          </p:cNvSpPr>
          <p:nvPr/>
        </p:nvSpPr>
        <p:spPr>
          <a:xfrm>
            <a:off x="350837" y="3711558"/>
            <a:ext cx="11132327" cy="1261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err="1"/>
              <a:t>How</a:t>
            </a:r>
            <a:r>
              <a:rPr lang="pt-PT" dirty="0"/>
              <a:t> to </a:t>
            </a:r>
            <a:r>
              <a:rPr lang="pt-PT" dirty="0" err="1"/>
              <a:t>apply</a:t>
            </a:r>
            <a:r>
              <a:rPr lang="pt-PT" dirty="0"/>
              <a:t> 25% </a:t>
            </a:r>
            <a:r>
              <a:rPr lang="pt-PT" dirty="0" err="1"/>
              <a:t>discount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2nd </a:t>
            </a:r>
            <a:r>
              <a:rPr lang="pt-PT" dirty="0" err="1"/>
              <a:t>stopover</a:t>
            </a:r>
            <a:r>
              <a:rPr lang="pt-PT" dirty="0"/>
              <a:t>:</a:t>
            </a:r>
          </a:p>
          <a:p>
            <a:pPr lvl="1"/>
            <a:r>
              <a:rPr lang="pt-PT" sz="1400" dirty="0" err="1"/>
              <a:t>Manually</a:t>
            </a:r>
            <a:r>
              <a:rPr lang="pt-PT" sz="1400" dirty="0"/>
              <a:t> </a:t>
            </a:r>
            <a:r>
              <a:rPr lang="pt-PT" sz="1400" dirty="0" err="1"/>
              <a:t>apply</a:t>
            </a:r>
            <a:r>
              <a:rPr lang="pt-PT" sz="1400" dirty="0"/>
              <a:t> 25% fare </a:t>
            </a:r>
            <a:r>
              <a:rPr lang="pt-PT" sz="1400" dirty="0" err="1"/>
              <a:t>discount</a:t>
            </a:r>
            <a:r>
              <a:rPr lang="pt-PT" sz="1400" dirty="0"/>
              <a:t> </a:t>
            </a:r>
          </a:p>
          <a:p>
            <a:pPr lvl="1"/>
            <a:r>
              <a:rPr lang="pt-PT" sz="1400" dirty="0" err="1"/>
              <a:t>Manually</a:t>
            </a:r>
            <a:r>
              <a:rPr lang="pt-PT" sz="1400" dirty="0"/>
              <a:t> </a:t>
            </a:r>
            <a:r>
              <a:rPr lang="pt-PT" sz="1400" dirty="0" err="1"/>
              <a:t>insert</a:t>
            </a:r>
            <a:r>
              <a:rPr lang="pt-PT" sz="1400" dirty="0"/>
              <a:t> </a:t>
            </a:r>
            <a:r>
              <a:rPr lang="pt-PT" sz="1400" dirty="0" err="1"/>
              <a:t>tkt</a:t>
            </a:r>
            <a:r>
              <a:rPr lang="pt-PT" sz="1400" dirty="0"/>
              <a:t> </a:t>
            </a:r>
            <a:r>
              <a:rPr lang="pt-PT" sz="1400" dirty="0" err="1"/>
              <a:t>designator</a:t>
            </a:r>
            <a:endParaRPr lang="pt-PT" sz="1400" dirty="0"/>
          </a:p>
          <a:p>
            <a:pPr lvl="1"/>
            <a:r>
              <a:rPr lang="pt-PT" sz="1400" dirty="0" err="1"/>
              <a:t>Manually</a:t>
            </a:r>
            <a:r>
              <a:rPr lang="pt-PT" sz="1400" dirty="0"/>
              <a:t> </a:t>
            </a:r>
            <a:r>
              <a:rPr lang="pt-PT" sz="1400" dirty="0" err="1"/>
              <a:t>change</a:t>
            </a:r>
            <a:r>
              <a:rPr lang="pt-PT" sz="1400" dirty="0"/>
              <a:t> YQ </a:t>
            </a:r>
            <a:r>
              <a:rPr lang="pt-PT" sz="1400" dirty="0" err="1"/>
              <a:t>amount</a:t>
            </a:r>
            <a:r>
              <a:rPr lang="pt-PT" sz="1400" dirty="0"/>
              <a:t> (</a:t>
            </a:r>
            <a:r>
              <a:rPr lang="pt-PT" sz="1400" dirty="0" err="1"/>
              <a:t>discounted</a:t>
            </a:r>
            <a:r>
              <a:rPr lang="pt-PT" sz="1400" dirty="0"/>
              <a:t> </a:t>
            </a:r>
            <a:r>
              <a:rPr lang="pt-PT" sz="1400" dirty="0" err="1"/>
              <a:t>by</a:t>
            </a:r>
            <a:r>
              <a:rPr lang="pt-PT" sz="1400" dirty="0"/>
              <a:t> 25%)</a:t>
            </a:r>
          </a:p>
          <a:p>
            <a:pPr lvl="1"/>
            <a:r>
              <a:rPr lang="pt-PT" sz="1400" dirty="0" err="1"/>
              <a:t>Manually</a:t>
            </a:r>
            <a:r>
              <a:rPr lang="pt-PT" sz="1400" dirty="0"/>
              <a:t> </a:t>
            </a:r>
            <a:r>
              <a:rPr lang="pt-PT" sz="1400" dirty="0" err="1"/>
              <a:t>insert</a:t>
            </a:r>
            <a:r>
              <a:rPr lang="pt-PT" sz="1400" dirty="0"/>
              <a:t> </a:t>
            </a:r>
            <a:r>
              <a:rPr lang="pt-PT" sz="1400" dirty="0" err="1"/>
              <a:t>international</a:t>
            </a:r>
            <a:r>
              <a:rPr lang="pt-PT" sz="1400" dirty="0"/>
              <a:t> ticket </a:t>
            </a:r>
            <a:r>
              <a:rPr lang="pt-PT" sz="1400" dirty="0" err="1"/>
              <a:t>number</a:t>
            </a:r>
            <a:r>
              <a:rPr lang="pt-PT" sz="1400" dirty="0"/>
              <a:t> of 1st </a:t>
            </a:r>
            <a:r>
              <a:rPr lang="pt-PT" sz="1400" dirty="0" err="1"/>
              <a:t>stopover</a:t>
            </a:r>
            <a:r>
              <a:rPr lang="pt-PT" sz="1400" dirty="0"/>
              <a:t> </a:t>
            </a:r>
            <a:r>
              <a:rPr lang="pt-PT" sz="1400" dirty="0" err="1"/>
              <a:t>on</a:t>
            </a:r>
            <a:r>
              <a:rPr lang="pt-PT" sz="1400" dirty="0"/>
              <a:t> </a:t>
            </a:r>
            <a:r>
              <a:rPr lang="pt-PT" sz="1400" dirty="0" err="1"/>
              <a:t>Endorsements</a:t>
            </a:r>
            <a:r>
              <a:rPr lang="pt-PT" sz="1400" dirty="0"/>
              <a:t> box </a:t>
            </a:r>
          </a:p>
          <a:p>
            <a:endParaRPr lang="pt-PT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6218001-AD80-A6DB-075E-5E54D68A685D}"/>
              </a:ext>
            </a:extLst>
          </p:cNvPr>
          <p:cNvSpPr txBox="1">
            <a:spLocks/>
          </p:cNvSpPr>
          <p:nvPr/>
        </p:nvSpPr>
        <p:spPr>
          <a:xfrm>
            <a:off x="350838" y="3264403"/>
            <a:ext cx="11557000" cy="375640"/>
          </a:xfrm>
          <a:prstGeom prst="rect">
            <a:avLst/>
          </a:prstGeom>
          <a:solidFill>
            <a:srgbClr val="BC1410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PT" dirty="0"/>
              <a:t>2nd </a:t>
            </a:r>
            <a:r>
              <a:rPr lang="pt-PT" dirty="0" err="1"/>
              <a:t>Stopover</a:t>
            </a:r>
            <a:r>
              <a:rPr lang="pt-PT" dirty="0"/>
              <a:t> in Portugal </a:t>
            </a:r>
            <a:r>
              <a:rPr lang="pt-PT" dirty="0" err="1"/>
              <a:t>benefiting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a 25% </a:t>
            </a:r>
            <a:r>
              <a:rPr lang="pt-PT" dirty="0" err="1"/>
              <a:t>discount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a </a:t>
            </a:r>
            <a:r>
              <a:rPr lang="pt-PT" dirty="0" err="1"/>
              <a:t>domestic</a:t>
            </a:r>
            <a:r>
              <a:rPr lang="pt-PT" dirty="0"/>
              <a:t> </a:t>
            </a:r>
            <a:r>
              <a:rPr lang="pt-PT" dirty="0" err="1"/>
              <a:t>flight</a:t>
            </a:r>
            <a:r>
              <a:rPr lang="pt-PT" dirty="0"/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ADE4C0-2F37-3668-5E1F-08D36310F807}"/>
              </a:ext>
            </a:extLst>
          </p:cNvPr>
          <p:cNvSpPr/>
          <p:nvPr/>
        </p:nvSpPr>
        <p:spPr>
          <a:xfrm>
            <a:off x="3739081" y="5294407"/>
            <a:ext cx="4716856" cy="939293"/>
          </a:xfrm>
          <a:prstGeom prst="rect">
            <a:avLst/>
          </a:prstGeom>
          <a:solidFill>
            <a:srgbClr val="B2DA18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pt-P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Instructions</a:t>
            </a:r>
            <a:r>
              <a:rPr lang="pt-P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per GDS </a:t>
            </a:r>
            <a:r>
              <a:rPr lang="pt-P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on</a:t>
            </a:r>
            <a:r>
              <a:rPr lang="pt-P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pt-P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following</a:t>
            </a:r>
            <a:r>
              <a:rPr lang="pt-P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pages</a:t>
            </a:r>
            <a:r>
              <a:rPr lang="pt-PT" sz="14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b="1" dirty="0">
                <a:latin typeface="Verdana" panose="020B0604030504040204" pitchFamily="34" charset="0"/>
                <a:ea typeface="Verdana" panose="020B0604030504040204" pitchFamily="34" charset="0"/>
              </a:rPr>
              <a:t>AMADEUS: </a:t>
            </a:r>
            <a:r>
              <a:rPr lang="pt-P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page</a:t>
            </a:r>
            <a:r>
              <a:rPr lang="pt-P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12-17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b="1" dirty="0">
                <a:latin typeface="Verdana" panose="020B0604030504040204" pitchFamily="34" charset="0"/>
                <a:ea typeface="Verdana" panose="020B0604030504040204" pitchFamily="34" charset="0"/>
              </a:rPr>
              <a:t>SABRE: </a:t>
            </a:r>
            <a:r>
              <a:rPr lang="pt-P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page</a:t>
            </a:r>
            <a:r>
              <a:rPr lang="pt-P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19-23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b="1" dirty="0">
                <a:latin typeface="Verdana" panose="020B0604030504040204" pitchFamily="34" charset="0"/>
                <a:ea typeface="Verdana" panose="020B0604030504040204" pitchFamily="34" charset="0"/>
              </a:rPr>
              <a:t>TRAVELPORT: </a:t>
            </a:r>
            <a:r>
              <a:rPr lang="pt-P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page</a:t>
            </a:r>
            <a:r>
              <a:rPr lang="pt-P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25-27</a:t>
            </a:r>
          </a:p>
        </p:txBody>
      </p:sp>
    </p:spTree>
    <p:extLst>
      <p:ext uri="{BB962C8B-B14F-4D97-AF65-F5344CB8AC3E}">
        <p14:creationId xmlns:p14="http://schemas.microsoft.com/office/powerpoint/2010/main" val="7927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66F25-DA76-49B5-0FEE-C8056E92E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E17E62-98FA-F396-F132-070E5D90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70" y="1445802"/>
            <a:ext cx="10515600" cy="1605924"/>
          </a:xfrm>
        </p:spPr>
        <p:txBody>
          <a:bodyPr/>
          <a:lstStyle/>
          <a:p>
            <a:r>
              <a:rPr lang="pt-PT" dirty="0"/>
              <a:t>Amadeus’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9C8E549-385A-30FE-981E-52A1F883973B}"/>
              </a:ext>
            </a:extLst>
          </p:cNvPr>
          <p:cNvSpPr txBox="1">
            <a:spLocks/>
          </p:cNvSpPr>
          <p:nvPr/>
        </p:nvSpPr>
        <p:spPr>
          <a:xfrm>
            <a:off x="752475" y="1052736"/>
            <a:ext cx="5497513" cy="34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339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6C788-9B90-0986-E096-6BCE8D6CC0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838" y="2404153"/>
            <a:ext cx="11568112" cy="3985534"/>
          </a:xfrm>
        </p:spPr>
        <p:txBody>
          <a:bodyPr/>
          <a:lstStyle/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 AL FLGT  BK T DATE  TIME  FARE BASIS      NVB  NVA   BG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LIS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FNC TP  1699 W *W 15OCT 0715  WL0DSC0A                   0P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LIS TP  1690 T *T 22OCT 0515  TL0DSC0A                   0P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EUR   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98.00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 15OCT22LIS TP FNC79.00TP LIS19.00EUR98.00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 END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EUR    60.00-YQ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EUR     8.96-PT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EUR    26.14-YP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EUR   193.10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0702-E8B2-6885-0BEB-98B44AC60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/>
              <a:t>Amadeus’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E0DA8A-BD09-4008-6542-B3ADC3252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 of a </a:t>
            </a:r>
            <a:r>
              <a:rPr lang="pt-PT" dirty="0" err="1"/>
              <a:t>domestic</a:t>
            </a:r>
            <a:r>
              <a:rPr lang="pt-PT" dirty="0"/>
              <a:t> </a:t>
            </a:r>
            <a:r>
              <a:rPr lang="pt-PT" dirty="0" err="1"/>
              <a:t>booking</a:t>
            </a:r>
            <a:r>
              <a:rPr lang="pt-PT" dirty="0"/>
              <a:t>: LIS-FNC-LIS </a:t>
            </a:r>
            <a:r>
              <a:rPr lang="pt-PT" dirty="0" err="1"/>
              <a:t>on</a:t>
            </a:r>
            <a:r>
              <a:rPr lang="pt-PT" dirty="0"/>
              <a:t> 15OCT-22OCT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4A9F8-623B-5DDB-9FAD-9135C1B5BA46}"/>
              </a:ext>
            </a:extLst>
          </p:cNvPr>
          <p:cNvSpPr txBox="1"/>
          <p:nvPr/>
        </p:nvSpPr>
        <p:spPr>
          <a:xfrm>
            <a:off x="350838" y="1519927"/>
            <a:ext cx="11568112" cy="375640"/>
          </a:xfrm>
          <a:prstGeom prst="rect">
            <a:avLst/>
          </a:prstGeom>
          <a:solidFill>
            <a:srgbClr val="B2DA18"/>
          </a:solidFill>
        </p:spPr>
        <p:txBody>
          <a:bodyPr vert="horz" lIns="91440" tIns="45720" rIns="91440" bIns="45720" rtlCol="0" anchor="ctr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PT" sz="1400" dirty="0" err="1"/>
              <a:t>Public</a:t>
            </a:r>
            <a:r>
              <a:rPr lang="pt-PT" sz="1400" dirty="0"/>
              <a:t> Fare</a:t>
            </a:r>
          </a:p>
        </p:txBody>
      </p:sp>
    </p:spTree>
    <p:extLst>
      <p:ext uri="{BB962C8B-B14F-4D97-AF65-F5344CB8AC3E}">
        <p14:creationId xmlns:p14="http://schemas.microsoft.com/office/powerpoint/2010/main" val="195918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447EA-96AC-1A92-8F11-F272A43E5576}"/>
              </a:ext>
            </a:extLst>
          </p:cNvPr>
          <p:cNvSpPr txBox="1"/>
          <p:nvPr/>
        </p:nvSpPr>
        <p:spPr>
          <a:xfrm>
            <a:off x="361950" y="1519927"/>
            <a:ext cx="11568112" cy="512269"/>
          </a:xfrm>
          <a:prstGeom prst="rect">
            <a:avLst/>
          </a:prstGeom>
          <a:solidFill>
            <a:srgbClr val="B2DA18"/>
          </a:solidFill>
        </p:spPr>
        <p:txBody>
          <a:bodyPr vert="horz" lIns="91440" tIns="45720" rIns="91440" bIns="45720" rtlCol="0" anchor="ctr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400" dirty="0"/>
              <a:t>STEP 1: 	Apply 25pct discount on the fare.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400" b="1" dirty="0"/>
              <a:t>	Manual entry: FXP/ZO-25P/FF-DISCOUNT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3D94EED-FEEC-19C9-3057-536BA36FF7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38" y="477838"/>
            <a:ext cx="11557000" cy="376237"/>
          </a:xfrm>
        </p:spPr>
        <p:txBody>
          <a:bodyPr/>
          <a:lstStyle/>
          <a:p>
            <a:r>
              <a:rPr lang="pt-PT" dirty="0"/>
              <a:t>Amadeus’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0FEC1B-3085-C403-8385-F91ECFC3EB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 (1st </a:t>
            </a:r>
            <a:r>
              <a:rPr lang="pt-PT" dirty="0" err="1"/>
              <a:t>option</a:t>
            </a:r>
            <a:r>
              <a:rPr lang="pt-PT" dirty="0"/>
              <a:t> – </a:t>
            </a:r>
            <a:r>
              <a:rPr lang="pt-PT" dirty="0" err="1"/>
              <a:t>separate</a:t>
            </a:r>
            <a:r>
              <a:rPr lang="pt-PT" dirty="0"/>
              <a:t> </a:t>
            </a:r>
            <a:r>
              <a:rPr lang="pt-PT" dirty="0" err="1"/>
              <a:t>domestic</a:t>
            </a:r>
            <a:r>
              <a:rPr lang="pt-PT" dirty="0"/>
              <a:t> </a:t>
            </a:r>
            <a:r>
              <a:rPr lang="pt-PT" dirty="0" err="1"/>
              <a:t>booking</a:t>
            </a:r>
            <a:r>
              <a:rPr lang="pt-PT" dirty="0"/>
              <a:t>): LIS-FNC-LIS </a:t>
            </a:r>
            <a:r>
              <a:rPr lang="pt-PT" dirty="0" err="1"/>
              <a:t>on</a:t>
            </a:r>
            <a:r>
              <a:rPr lang="pt-PT" dirty="0"/>
              <a:t> 15OCT-22OCT (</a:t>
            </a:r>
            <a:r>
              <a:rPr lang="pt-PT" dirty="0" err="1"/>
              <a:t>page</a:t>
            </a:r>
            <a:r>
              <a:rPr lang="pt-PT" dirty="0"/>
              <a:t> 1/2)</a:t>
            </a:r>
          </a:p>
          <a:p>
            <a:endParaRPr lang="pt-PT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E989B46-6FA2-DCEC-052D-FD498522433B}"/>
              </a:ext>
            </a:extLst>
          </p:cNvPr>
          <p:cNvSpPr txBox="1">
            <a:spLocks/>
          </p:cNvSpPr>
          <p:nvPr/>
        </p:nvSpPr>
        <p:spPr>
          <a:xfrm>
            <a:off x="335317" y="2332234"/>
            <a:ext cx="11439556" cy="4047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FXP/ZO-25P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01 WL0DSC0A+* *          * 1          *    189.10  *      *Y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------------------------------------------------------------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     AL FLGT  BK T DATE  TIME  FARE BASIS      NVB  NVA   BG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LIS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FNC TP  1699 W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W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 15OCT 0715  WL0DSC0A/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DISC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 0P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LIS TP  1690 T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 22OCT 0515  TL0DSC0A/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DISC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 0P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EUR    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74.00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      15OCT22LIS TP FNC59.25TP LIS14.25EUR73.50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 END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EUR    60.00-YQ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EUR     8.96-PT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EUR    26.14-YP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EUR   169.10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3762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037EB61-08F0-0461-8E6E-A7D772B25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38" y="477838"/>
            <a:ext cx="11557000" cy="376237"/>
          </a:xfrm>
        </p:spPr>
        <p:txBody>
          <a:bodyPr/>
          <a:lstStyle/>
          <a:p>
            <a:r>
              <a:rPr lang="pt-PT" dirty="0"/>
              <a:t>Amadeus’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CE85A3-5823-A7D8-2FCF-7828B538ED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 (1st </a:t>
            </a:r>
            <a:r>
              <a:rPr lang="pt-PT" dirty="0" err="1"/>
              <a:t>option</a:t>
            </a:r>
            <a:r>
              <a:rPr lang="pt-PT" dirty="0"/>
              <a:t> – </a:t>
            </a:r>
            <a:r>
              <a:rPr lang="pt-PT" dirty="0" err="1"/>
              <a:t>separate</a:t>
            </a:r>
            <a:r>
              <a:rPr lang="pt-PT" dirty="0"/>
              <a:t> </a:t>
            </a:r>
            <a:r>
              <a:rPr lang="pt-PT" dirty="0" err="1"/>
              <a:t>domestic</a:t>
            </a:r>
            <a:r>
              <a:rPr lang="pt-PT" dirty="0"/>
              <a:t> </a:t>
            </a:r>
            <a:r>
              <a:rPr lang="pt-PT" dirty="0" err="1"/>
              <a:t>booking</a:t>
            </a:r>
            <a:r>
              <a:rPr lang="pt-PT" dirty="0"/>
              <a:t>): LIS-FNC-LIS </a:t>
            </a:r>
            <a:r>
              <a:rPr lang="pt-PT" dirty="0" err="1"/>
              <a:t>on</a:t>
            </a:r>
            <a:r>
              <a:rPr lang="pt-PT" dirty="0"/>
              <a:t> 15OCT-22OCT (</a:t>
            </a:r>
            <a:r>
              <a:rPr lang="pt-PT" dirty="0" err="1"/>
              <a:t>page</a:t>
            </a:r>
            <a:r>
              <a:rPr lang="pt-PT" dirty="0"/>
              <a:t> 2/2)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D05227-82F6-C478-4CE1-A60506908300}"/>
              </a:ext>
            </a:extLst>
          </p:cNvPr>
          <p:cNvSpPr txBox="1"/>
          <p:nvPr/>
        </p:nvSpPr>
        <p:spPr>
          <a:xfrm>
            <a:off x="361950" y="1326805"/>
            <a:ext cx="11568112" cy="1167820"/>
          </a:xfrm>
          <a:prstGeom prst="rect">
            <a:avLst/>
          </a:prstGeom>
          <a:solidFill>
            <a:srgbClr val="B2DA18"/>
          </a:solidFill>
        </p:spPr>
        <p:txBody>
          <a:bodyPr vert="horz" lIns="91440" tIns="45720" rIns="91440" bIns="45720" rtlCol="0" anchor="ctr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n-US" sz="1400" dirty="0"/>
              <a:t>STEP 2: 	YQ must be manually changed by entering the discounted amount. </a:t>
            </a:r>
          </a:p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n-US" sz="1400" b="1" dirty="0"/>
              <a:t>	Manual entry to remove YQ: TTK/X1 (x + number of the removing fee)</a:t>
            </a:r>
          </a:p>
          <a:p>
            <a:pPr marL="914400" lvl="2" indent="0">
              <a:lnSpc>
                <a:spcPts val="1680"/>
              </a:lnSpc>
              <a:spcBef>
                <a:spcPts val="0"/>
              </a:spcBef>
              <a:buNone/>
            </a:pPr>
            <a:r>
              <a:rPr lang="en-US" sz="1400" b="1" dirty="0"/>
              <a:t>Manual entry to add YQ: TTK/XEUR45.00YQ (x+ adding fee)</a:t>
            </a:r>
          </a:p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n-US" sz="1400" dirty="0"/>
              <a:t>STEP 3: 	Insert on </a:t>
            </a:r>
            <a:r>
              <a:rPr lang="en-US" sz="1400" b="1" dirty="0"/>
              <a:t>Endorsements box </a:t>
            </a:r>
            <a:r>
              <a:rPr lang="en-US" sz="1400" dirty="0"/>
              <a:t>international </a:t>
            </a:r>
            <a:r>
              <a:rPr lang="en-US" sz="1400" b="1" dirty="0"/>
              <a:t>ticket number </a:t>
            </a:r>
            <a:r>
              <a:rPr lang="en-US" sz="1400" dirty="0"/>
              <a:t>with 1st stopover.</a:t>
            </a:r>
          </a:p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n-US" sz="1400" dirty="0"/>
              <a:t>	</a:t>
            </a:r>
            <a:r>
              <a:rPr lang="en-US" sz="1400" b="1" dirty="0"/>
              <a:t>Manual entry: FE ICW 047-1234567890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7908B8-F1BE-8013-5E0F-13C174BADA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3727" y="2910125"/>
            <a:ext cx="2550406" cy="1541675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30000"/>
              </a:lnSpc>
            </a:pPr>
            <a:endParaRPr lang="en-US" sz="1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DF60*0.75</a:t>
            </a:r>
          </a:p>
          <a:p>
            <a:pPr>
              <a:lnSpc>
                <a:spcPct val="3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45</a:t>
            </a:r>
          </a:p>
          <a:p>
            <a:pPr>
              <a:lnSpc>
                <a:spcPct val="30000"/>
              </a:lnSpc>
            </a:pP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TTK/X1</a:t>
            </a:r>
          </a:p>
          <a:p>
            <a:pPr>
              <a:lnSpc>
                <a:spcPct val="30000"/>
              </a:lnSpc>
            </a:pPr>
            <a:endParaRPr lang="pt-PT" sz="18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TTK/XEUR45.00-YQ</a:t>
            </a:r>
            <a:endParaRPr lang="en-US" sz="1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>
              <a:lnSpc>
                <a:spcPct val="30000"/>
              </a:lnSpc>
            </a:pPr>
            <a:endParaRPr lang="pt-PT" sz="1800" dirty="0"/>
          </a:p>
          <a:p>
            <a:pPr>
              <a:lnSpc>
                <a:spcPct val="30000"/>
              </a:lnSpc>
            </a:pPr>
            <a:endParaRPr lang="pt-PT" sz="1800" dirty="0"/>
          </a:p>
          <a:p>
            <a:pPr>
              <a:lnSpc>
                <a:spcPct val="30000"/>
              </a:lnSpc>
            </a:pPr>
            <a:endParaRPr lang="pt-PT" sz="1800" dirty="0"/>
          </a:p>
          <a:p>
            <a:pPr>
              <a:lnSpc>
                <a:spcPct val="30000"/>
              </a:lnSpc>
            </a:pPr>
            <a:endParaRPr lang="pt-PT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AEB86C-E22C-B592-2F01-AD3C9C3712C5}"/>
              </a:ext>
            </a:extLst>
          </p:cNvPr>
          <p:cNvSpPr txBox="1"/>
          <p:nvPr/>
        </p:nvSpPr>
        <p:spPr>
          <a:xfrm>
            <a:off x="3633966" y="2910125"/>
            <a:ext cx="8273872" cy="36009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dirty="0"/>
              <a:t>TST</a:t>
            </a:r>
          </a:p>
          <a:p>
            <a:endParaRPr lang="pt-PT" dirty="0"/>
          </a:p>
          <a:p>
            <a:r>
              <a:rPr lang="pt-PT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tqt</a:t>
            </a:r>
            <a:endParaRPr lang="pt-P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TST00001     LISTP0171 C6/25JAN M 1                  OD LISLIS                 </a:t>
            </a: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T-                                                                             </a:t>
            </a: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FXP/ZO-25P/FF-DISCOUNT                                                         </a:t>
            </a: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1.CASTRO/MARIAMRS(ADT)                                                      </a:t>
            </a: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   LIS TP 1699 W 15OCT 0715  OK WL0DSC0A DISC              0PC               </a:t>
            </a: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2 O FNC TP 1690 T 22OCT 0420  OK TL0DSC0A DISC              0PC               </a:t>
            </a: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LIS                                                                       </a:t>
            </a: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FARE  F EUR      60.00                                                         </a:t>
            </a: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TX001 X EUR    10.14-PTSE TX002 X EUR    26.14-YPAE TX003 X EUR    45.00-YQ    </a:t>
            </a: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TOTAL   EUR     141.28                                                         </a:t>
            </a: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GRAND TOTAL EUR     141.28                                                     </a:t>
            </a: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LIS TP FNC52.50TP LIS6.75EUR59.25END                                           </a:t>
            </a: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</a:t>
            </a: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8.FE *M*ICW 047-1234567890                                                   </a:t>
            </a:r>
          </a:p>
          <a:p>
            <a:r>
              <a:rPr 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9.FV TP </a:t>
            </a:r>
          </a:p>
        </p:txBody>
      </p:sp>
    </p:spTree>
    <p:extLst>
      <p:ext uri="{BB962C8B-B14F-4D97-AF65-F5344CB8AC3E}">
        <p14:creationId xmlns:p14="http://schemas.microsoft.com/office/powerpoint/2010/main" val="335109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037EB61-08F0-0461-8E6E-A7D772B25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38" y="477838"/>
            <a:ext cx="11557000" cy="376237"/>
          </a:xfrm>
        </p:spPr>
        <p:txBody>
          <a:bodyPr/>
          <a:lstStyle/>
          <a:p>
            <a:r>
              <a:rPr lang="pt-PT" dirty="0"/>
              <a:t>Amadeus’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CE85A3-5823-A7D8-2FCF-7828B538ED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 (1st </a:t>
            </a:r>
            <a:r>
              <a:rPr lang="pt-PT" dirty="0" err="1"/>
              <a:t>option</a:t>
            </a:r>
            <a:r>
              <a:rPr lang="pt-PT" dirty="0"/>
              <a:t> – </a:t>
            </a:r>
            <a:r>
              <a:rPr lang="pt-PT" dirty="0" err="1"/>
              <a:t>separate</a:t>
            </a:r>
            <a:r>
              <a:rPr lang="pt-PT" dirty="0"/>
              <a:t> </a:t>
            </a:r>
            <a:r>
              <a:rPr lang="pt-PT" dirty="0" err="1"/>
              <a:t>domestic</a:t>
            </a:r>
            <a:r>
              <a:rPr lang="pt-PT" dirty="0"/>
              <a:t> </a:t>
            </a:r>
            <a:r>
              <a:rPr lang="pt-PT" dirty="0" err="1"/>
              <a:t>booking</a:t>
            </a:r>
            <a:r>
              <a:rPr lang="pt-PT" dirty="0"/>
              <a:t>): LIS-FNC-LIS </a:t>
            </a:r>
            <a:r>
              <a:rPr lang="pt-PT" dirty="0" err="1"/>
              <a:t>on</a:t>
            </a:r>
            <a:r>
              <a:rPr lang="pt-PT" dirty="0"/>
              <a:t> 15OCT-22OCT (</a:t>
            </a:r>
            <a:r>
              <a:rPr lang="pt-PT" dirty="0" err="1"/>
              <a:t>page</a:t>
            </a:r>
            <a:r>
              <a:rPr lang="pt-PT" dirty="0"/>
              <a:t> 2/2)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D05227-82F6-C478-4CE1-A60506908300}"/>
              </a:ext>
            </a:extLst>
          </p:cNvPr>
          <p:cNvSpPr txBox="1"/>
          <p:nvPr/>
        </p:nvSpPr>
        <p:spPr>
          <a:xfrm>
            <a:off x="361950" y="1326805"/>
            <a:ext cx="11568112" cy="519750"/>
          </a:xfrm>
          <a:prstGeom prst="rect">
            <a:avLst/>
          </a:prstGeom>
          <a:solidFill>
            <a:srgbClr val="B2DA18"/>
          </a:solidFill>
        </p:spPr>
        <p:txBody>
          <a:bodyPr vert="horz" lIns="91440" tIns="45720" rIns="91440" bIns="45720" rtlCol="0" anchor="ctr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n-US" sz="1400" dirty="0"/>
              <a:t>STEP 4: 	Issue the ticket.</a:t>
            </a:r>
          </a:p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n-US" sz="1400" b="1" dirty="0"/>
              <a:t>	Manual entry: TTP/ET/RT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7908B8-F1BE-8013-5E0F-13C174BADA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838" y="2148396"/>
            <a:ext cx="5996799" cy="4056745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pt-PT" b="1" dirty="0"/>
              <a:t>Reservation</a:t>
            </a:r>
          </a:p>
          <a:p>
            <a:pPr>
              <a:spcBef>
                <a:spcPts val="0"/>
              </a:spcBef>
            </a:pPr>
            <a:endParaRPr lang="pt-PT" sz="12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--- TST RLR --- </a:t>
            </a:r>
          </a:p>
          <a:p>
            <a:pPr>
              <a:spcBef>
                <a:spcPts val="0"/>
              </a:spcBef>
            </a:pPr>
            <a:r>
              <a:rPr lang="pl-PL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RP/LISTP0171/LISTP0171 C6/RC 12JAN23/1315Z K8I7RN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LISTP0171/2158C6/12JAN23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1.CARVALHO/FERNANDA MRS(ADT) </a:t>
            </a:r>
          </a:p>
          <a:p>
            <a:pPr>
              <a:spcBef>
                <a:spcPts val="0"/>
              </a:spcBef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 TP1699 W 15OCT 7 LISFNC HK1 0630 1 0715 0900 *1A/E* </a:t>
            </a:r>
          </a:p>
          <a:p>
            <a:pPr>
              <a:spcBef>
                <a:spcPts val="0"/>
              </a:spcBef>
            </a:pPr>
            <a:r>
              <a:rPr lang="es-E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/TP /PT/C/D/CAB Y/ / / / / / /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/Y 111/B 26/ /AY /EY 0/LISFNC/LISFNC/PT/W </a:t>
            </a:r>
          </a:p>
          <a:p>
            <a:pPr>
              <a:spcBef>
                <a:spcPts val="0"/>
              </a:spcBef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3 TP1690 T 22OCT 7 FNCLIS HK1 0335 0420 0600 *1A/E* </a:t>
            </a:r>
          </a:p>
          <a:p>
            <a:pPr>
              <a:spcBef>
                <a:spcPts val="0"/>
              </a:spcBef>
            </a:pPr>
            <a:r>
              <a:rPr lang="es-E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/TP /PT/C/D/CAB Y/ / / / / / / </a:t>
            </a:r>
          </a:p>
          <a:p>
            <a:pPr>
              <a:spcBef>
                <a:spcPts val="0"/>
              </a:spcBef>
            </a:pPr>
            <a:r>
              <a:rPr lang="fr-FR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/Y 25/B 1/ /AY /EY 0/FNCLIS/FNCLIS/PT/T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4 AP LIS +351211234400 - TAP +351211234400 REDE FIXA NAC. - A </a:t>
            </a:r>
          </a:p>
          <a:p>
            <a:pPr>
              <a:spcBef>
                <a:spcPts val="0"/>
              </a:spcBef>
            </a:pPr>
            <a:r>
              <a:rPr lang="pl-PL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5 TK OK12JAN/LISTP0171//ETTP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6 FA PAX 047-2186512221/ETTP/EUR141.28/12JAN23/LISTP0171/64491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814/S2-3 </a:t>
            </a:r>
          </a:p>
          <a:p>
            <a:pPr>
              <a:spcBef>
                <a:spcPts val="0"/>
              </a:spcBef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7 FB PAX 0000000000 TTP/ET/RT OK ETICKET WELL ISSUED/S2-3 </a:t>
            </a:r>
          </a:p>
          <a:p>
            <a:pPr>
              <a:spcBef>
                <a:spcPts val="0"/>
              </a:spcBef>
            </a:pPr>
            <a:r>
              <a:rPr lang="de-DE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8 FE *M*ICW 047-1234567890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9 FP CASH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10 FV PAX TP/S2-3 </a:t>
            </a:r>
            <a:endParaRPr lang="pt-PT" sz="120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DB12F45-5643-50B0-1796-6B50260937AA}"/>
              </a:ext>
            </a:extLst>
          </p:cNvPr>
          <p:cNvSpPr txBox="1">
            <a:spLocks/>
          </p:cNvSpPr>
          <p:nvPr/>
        </p:nvSpPr>
        <p:spPr>
          <a:xfrm>
            <a:off x="6544638" y="2148396"/>
            <a:ext cx="5363200" cy="40567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PT" b="1" dirty="0" err="1"/>
              <a:t>Electronic</a:t>
            </a:r>
            <a:r>
              <a:rPr lang="pt-PT" b="1" dirty="0"/>
              <a:t> Ticket</a:t>
            </a:r>
          </a:p>
          <a:p>
            <a:pPr>
              <a:spcBef>
                <a:spcPts val="0"/>
              </a:spcBef>
            </a:pPr>
            <a:endParaRPr lang="pt-PT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pt-PT" sz="1200" dirty="0">
                <a:solidFill>
                  <a:srgbClr val="000000"/>
                </a:solidFill>
                <a:latin typeface="Courier New" panose="02070309020205020404" pitchFamily="49" charset="0"/>
              </a:rPr>
              <a:t>--- TST RLR --- </a:t>
            </a:r>
          </a:p>
          <a:p>
            <a:pPr>
              <a:spcBef>
                <a:spcPts val="0"/>
              </a:spcBef>
            </a:pPr>
            <a:r>
              <a:rPr lang="pt-PT" sz="12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twd</a:t>
            </a:r>
            <a:r>
              <a:rPr lang="pt-PT" sz="12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/l6 </a:t>
            </a:r>
            <a:endParaRPr lang="pt-PT" sz="12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TKT-0472186512221 RCI- 1A LOC-K8I7RN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OD-LISLIS SI- FCPI-1 POI-LIS DOI-12JAN23 IOI-64491814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CARVALHO/FERNANDA MRS ADT S I </a:t>
            </a:r>
          </a:p>
          <a:p>
            <a:pPr>
              <a:spcBef>
                <a:spcPts val="0"/>
              </a:spcBef>
            </a:pPr>
            <a:r>
              <a:rPr lang="pl-PL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1 OLIS TP1699 W 15OCT0715 OK </a:t>
            </a:r>
            <a:r>
              <a:rPr lang="pl-PL" sz="12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WL0DSC0A/DISC </a:t>
            </a:r>
            <a:r>
              <a:rPr lang="pl-PL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NO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 OFNC TP1690 T 22OCT0420 OK </a:t>
            </a:r>
            <a:r>
              <a:rPr lang="pt-PT" sz="12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TL0DSC0A/DISC </a:t>
            </a: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NO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LIS </a:t>
            </a:r>
          </a:p>
          <a:p>
            <a:pPr>
              <a:spcBef>
                <a:spcPts val="0"/>
              </a:spcBef>
            </a:pPr>
            <a:r>
              <a:rPr lang="pt-PT" sz="12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FARE F EUR 60.00 </a:t>
            </a:r>
            <a:endParaRPr lang="pt-PT" sz="12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TOTALTAX EUR 81.28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TOTAL EUR 141.28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/FC LIS TP FNC52.50TP LIS6.75EUR59.25END </a:t>
            </a:r>
          </a:p>
          <a:p>
            <a:pPr>
              <a:spcBef>
                <a:spcPts val="0"/>
              </a:spcBef>
            </a:pPr>
            <a:r>
              <a:rPr lang="pt-PT" sz="12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FE ICW 047-1234567890 </a:t>
            </a:r>
            <a:endParaRPr lang="pt-PT" sz="12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FP CASH </a:t>
            </a:r>
          </a:p>
          <a:p>
            <a:pPr>
              <a:spcBef>
                <a:spcPts val="0"/>
              </a:spcBef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FOR TAX/FEE DETAILS USE TWD/TAX </a:t>
            </a:r>
          </a:p>
          <a:p>
            <a:pPr>
              <a:spcBef>
                <a:spcPts val="0"/>
              </a:spcBef>
            </a:pPr>
            <a:r>
              <a:rPr lang="pt-PT" sz="12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twd</a:t>
            </a:r>
            <a:r>
              <a:rPr lang="pt-PT" sz="12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/</a:t>
            </a:r>
            <a:r>
              <a:rPr lang="pt-PT" sz="12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tax</a:t>
            </a:r>
            <a:r>
              <a:rPr lang="pt-PT" sz="12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pt-PT" sz="12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TOTALTAX EUR 81.28 </a:t>
            </a:r>
          </a:p>
          <a:p>
            <a:pPr>
              <a:spcBef>
                <a:spcPts val="0"/>
              </a:spcBef>
            </a:pPr>
            <a:r>
              <a:rPr lang="pt-P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TX01 EUR 10.14PT TX02 EUR 26.14YP TX03 </a:t>
            </a:r>
            <a:r>
              <a:rPr lang="pt-PT" sz="12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EUR 45.00YQ 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28731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0702-E8B2-6885-0BEB-98B44AC60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/>
              <a:t>Amadeus’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E0DA8A-BD09-4008-6542-B3ADC3252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 (2nd </a:t>
            </a:r>
            <a:r>
              <a:rPr lang="pt-PT" dirty="0" err="1"/>
              <a:t>option</a:t>
            </a:r>
            <a:r>
              <a:rPr lang="pt-PT" dirty="0"/>
              <a:t> – </a:t>
            </a:r>
            <a:r>
              <a:rPr lang="pt-PT" dirty="0" err="1"/>
              <a:t>within</a:t>
            </a:r>
            <a:r>
              <a:rPr lang="pt-PT" dirty="0"/>
              <a:t> </a:t>
            </a:r>
            <a:r>
              <a:rPr lang="pt-PT" dirty="0" err="1"/>
              <a:t>same</a:t>
            </a:r>
            <a:r>
              <a:rPr lang="pt-PT" dirty="0"/>
              <a:t> PNR): RIO-</a:t>
            </a:r>
            <a:r>
              <a:rPr lang="pt-PT" dirty="0">
                <a:highlight>
                  <a:srgbClr val="FFFF00"/>
                </a:highlight>
              </a:rPr>
              <a:t>LIS-FNC-LIS</a:t>
            </a:r>
            <a:r>
              <a:rPr lang="pt-PT" dirty="0"/>
              <a:t>-PAR-LIS-RIO </a:t>
            </a:r>
            <a:r>
              <a:rPr lang="pt-PT" dirty="0" err="1"/>
              <a:t>on</a:t>
            </a:r>
            <a:r>
              <a:rPr lang="pt-PT" dirty="0"/>
              <a:t> 15OCT-22OCT (1/2)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0AC99-5338-91E4-07DE-A0889F7EA811}"/>
              </a:ext>
            </a:extLst>
          </p:cNvPr>
          <p:cNvSpPr txBox="1"/>
          <p:nvPr/>
        </p:nvSpPr>
        <p:spPr>
          <a:xfrm>
            <a:off x="361950" y="1519927"/>
            <a:ext cx="11568112" cy="511021"/>
          </a:xfrm>
          <a:prstGeom prst="rect">
            <a:avLst/>
          </a:prstGeom>
          <a:solidFill>
            <a:srgbClr val="B2DA18"/>
          </a:solidFill>
        </p:spPr>
        <p:txBody>
          <a:bodyPr vert="horz" lIns="91440" tIns="45720" rIns="91440" bIns="45720" rtlCol="0" anchor="ctr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400" dirty="0"/>
              <a:t>STEP 1: 	Apply 25pct discount on the fare.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/>
              <a:t>	Manual entry: </a:t>
            </a:r>
            <a:r>
              <a:rPr lang="en-US" sz="1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FXP/ZO-25P/S3,4/FF-DISCOUNT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E65FA8-CCBE-C517-4918-5CFEADAF1383}"/>
              </a:ext>
            </a:extLst>
          </p:cNvPr>
          <p:cNvSpPr txBox="1"/>
          <p:nvPr/>
        </p:nvSpPr>
        <p:spPr>
          <a:xfrm>
            <a:off x="361950" y="2454034"/>
            <a:ext cx="5734050" cy="35096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Reservation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 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TST RLR MSC ---</a:t>
            </a:r>
            <a:endParaRPr lang="pt-PT" sz="1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RP/LISTP0171/LISTP0171            C6/RC  18JAN23/1715Z   K8I7RN</a:t>
            </a:r>
            <a:endParaRPr lang="pt-PT" sz="1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LISTP0171/2158C6/12JAN23</a:t>
            </a:r>
            <a:endParaRPr lang="pt-PT" sz="1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 1.CARVALHO/FERNANDA MRS(ADT)</a:t>
            </a:r>
            <a:endParaRPr lang="pt-PT" sz="1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 2  TP 074 K 13OCT 5 GIGLIS HK1  1405 2  1535 0520+1 *1A/E*</a:t>
            </a:r>
            <a:endParaRPr lang="pt-PT" sz="1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 3  TP1699 W 15OCT 7 LISFNC HK1  0630 1  0715 0900   *1A/E*</a:t>
            </a:r>
            <a:endParaRPr lang="pt-PT" sz="1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 4  TP1690 T 22OCT 7 FNCLIS HK1  0335    0420 0600   *1A/E*</a:t>
            </a:r>
            <a:endParaRPr lang="pt-PT" sz="1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 5  TP 434 K 23OCT 1 LISORY HK1  0640 1  0740 1105   *1A/E*</a:t>
            </a:r>
            <a:endParaRPr lang="pt-PT" sz="1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 </a:t>
            </a:r>
            <a:r>
              <a:rPr lang="pt-PT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6  TP 437 E 01NOV 3 ORYLIS HK1  1950 2  2035 2205   *1A/E*</a:t>
            </a:r>
          </a:p>
          <a:p>
            <a:r>
              <a:rPr lang="pt-PT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 7  TP 075 E 01NOV 3 LISGIG HK1  2225 1  2325 0620+1 *1A/E*</a:t>
            </a:r>
            <a:endParaRPr lang="pt-P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3C4EA7-AD73-DC45-ABF3-FF643A5689D9}"/>
              </a:ext>
            </a:extLst>
          </p:cNvPr>
          <p:cNvSpPr txBox="1"/>
          <p:nvPr/>
        </p:nvSpPr>
        <p:spPr>
          <a:xfrm>
            <a:off x="6347637" y="2454034"/>
            <a:ext cx="5482413" cy="3716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5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AL FLGT  BK T DATE  TIME  FARE BASIS      NVB  NVA   BG</a:t>
            </a:r>
            <a:endParaRPr lang="pt-PT" sz="1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LIS</a:t>
            </a:r>
            <a:endParaRPr lang="pt-PT" sz="1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FNC TP  1699 W 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</a:t>
            </a:r>
            <a:r>
              <a:rPr lang="en-US" sz="11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15OCT 0715  WL0DSC0A/DISC              0P</a:t>
            </a:r>
            <a:endParaRPr lang="pt-PT" sz="1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LIS TP  1690 T 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</a:t>
            </a:r>
            <a:r>
              <a:rPr lang="en-US" sz="11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22OCT 0420  TL0DSC0A/DISC              0P</a:t>
            </a:r>
            <a:endParaRPr lang="pt-PT" sz="1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pt-PT" sz="1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EUR    60.00      15OCT23LIS TP FNC52.50TP LIS6.75EUR59.25</a:t>
            </a:r>
            <a:endParaRPr lang="pt-PT" sz="1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               END</a:t>
            </a:r>
            <a:endParaRPr lang="pt-PT" sz="1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EUR    60.00-YQ</a:t>
            </a:r>
            <a:endParaRPr lang="pt-PT" sz="1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EUR    10.14-PT</a:t>
            </a:r>
            <a:endParaRPr lang="pt-PT" sz="1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EUR    26.14-YP</a:t>
            </a:r>
            <a:endParaRPr lang="pt-PT" sz="1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EUR   156.28</a:t>
            </a:r>
          </a:p>
        </p:txBody>
      </p:sp>
    </p:spTree>
    <p:extLst>
      <p:ext uri="{BB962C8B-B14F-4D97-AF65-F5344CB8AC3E}">
        <p14:creationId xmlns:p14="http://schemas.microsoft.com/office/powerpoint/2010/main" val="47577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0702-E8B2-6885-0BEB-98B44AC60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/>
              <a:t>Amadeus’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E0DA8A-BD09-4008-6542-B3ADC3252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 (2nd </a:t>
            </a:r>
            <a:r>
              <a:rPr lang="pt-PT" dirty="0" err="1"/>
              <a:t>option</a:t>
            </a:r>
            <a:r>
              <a:rPr lang="pt-PT" dirty="0"/>
              <a:t> – </a:t>
            </a:r>
            <a:r>
              <a:rPr lang="pt-PT" dirty="0" err="1"/>
              <a:t>within</a:t>
            </a:r>
            <a:r>
              <a:rPr lang="pt-PT" dirty="0"/>
              <a:t> </a:t>
            </a:r>
            <a:r>
              <a:rPr lang="pt-PT" dirty="0" err="1"/>
              <a:t>same</a:t>
            </a:r>
            <a:r>
              <a:rPr lang="pt-PT" dirty="0"/>
              <a:t> PNR): RIO-</a:t>
            </a:r>
            <a:r>
              <a:rPr lang="pt-PT" dirty="0">
                <a:highlight>
                  <a:srgbClr val="FFFF00"/>
                </a:highlight>
              </a:rPr>
              <a:t>LIS-FNC-LIS</a:t>
            </a:r>
            <a:r>
              <a:rPr lang="pt-PT" dirty="0"/>
              <a:t>-PAR-LIS-RIO </a:t>
            </a:r>
            <a:r>
              <a:rPr lang="pt-PT" dirty="0" err="1"/>
              <a:t>on</a:t>
            </a:r>
            <a:r>
              <a:rPr lang="pt-PT" dirty="0"/>
              <a:t> 15OCT-22OCT (2/2)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8F8A6-FD92-4583-D70C-E589B0AC7D0B}"/>
              </a:ext>
            </a:extLst>
          </p:cNvPr>
          <p:cNvSpPr txBox="1"/>
          <p:nvPr/>
        </p:nvSpPr>
        <p:spPr>
          <a:xfrm>
            <a:off x="361950" y="1326805"/>
            <a:ext cx="11568112" cy="1167820"/>
          </a:xfrm>
          <a:prstGeom prst="rect">
            <a:avLst/>
          </a:prstGeom>
          <a:solidFill>
            <a:srgbClr val="B2DA18"/>
          </a:solidFill>
        </p:spPr>
        <p:txBody>
          <a:bodyPr vert="horz" lIns="91440" tIns="45720" rIns="91440" bIns="45720" rtlCol="0" anchor="ctr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n-US" sz="1400" dirty="0"/>
              <a:t>STEP 2: 	YQ must be manually changed by entering the discounted amount. </a:t>
            </a:r>
          </a:p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n-US" sz="1400" b="1" dirty="0"/>
              <a:t>	Manual entry to remove YQ: TTK/X1 (x + number of the removing fee)</a:t>
            </a:r>
          </a:p>
          <a:p>
            <a:pPr marL="914400" lvl="2" indent="0">
              <a:lnSpc>
                <a:spcPts val="1680"/>
              </a:lnSpc>
              <a:spcBef>
                <a:spcPts val="0"/>
              </a:spcBef>
              <a:buNone/>
            </a:pPr>
            <a:r>
              <a:rPr lang="en-US" sz="1400" b="1" dirty="0"/>
              <a:t>Manual entry to add YQ: TTK/XEUR45.00-YQ (x+ adding fee)</a:t>
            </a:r>
          </a:p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n-US" sz="1400" dirty="0"/>
              <a:t>STEP 3: 	Insert on </a:t>
            </a:r>
            <a:r>
              <a:rPr lang="en-US" sz="1400" b="1" dirty="0"/>
              <a:t>Endorsements box </a:t>
            </a:r>
            <a:r>
              <a:rPr lang="en-US" sz="1400" dirty="0"/>
              <a:t>international </a:t>
            </a:r>
            <a:r>
              <a:rPr lang="en-US" sz="1400" b="1" dirty="0"/>
              <a:t>ticket number </a:t>
            </a:r>
            <a:r>
              <a:rPr lang="en-US" sz="1400" dirty="0"/>
              <a:t>with 1st stopover.</a:t>
            </a:r>
          </a:p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n-US" sz="1400" dirty="0"/>
              <a:t>	</a:t>
            </a:r>
            <a:r>
              <a:rPr lang="en-US" sz="1400" b="1" dirty="0"/>
              <a:t>Manual entry: FE ICW 047-1234567890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2BC5E-247C-E22B-825C-A54AFA60930A}"/>
              </a:ext>
            </a:extLst>
          </p:cNvPr>
          <p:cNvSpPr txBox="1"/>
          <p:nvPr/>
        </p:nvSpPr>
        <p:spPr>
          <a:xfrm>
            <a:off x="361950" y="2662793"/>
            <a:ext cx="5564717" cy="3794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Electronic Ticket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TKT-0472187255409        RCI-                     1A  LOC-K8I7RN</a:t>
            </a:r>
            <a:endParaRPr lang="pt-PT" sz="1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0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OD-LISLIS  SI-      FCPI-1   POI-LIS  DOI-18JAN23  IOI-64491814</a:t>
            </a:r>
            <a:endParaRPr lang="pt-PT" sz="1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0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 CARVALHO/FERNANDA MRS       ADT            S I</a:t>
            </a:r>
            <a:endParaRPr lang="pt-PT" sz="1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 OLIS TP1699   W 15OCT0715 OK </a:t>
            </a:r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WL0DSC0A/DISC </a:t>
            </a:r>
            <a:r>
              <a:rPr lang="en-US" sz="10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              NO</a:t>
            </a:r>
            <a:endParaRPr lang="pt-PT" sz="1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 OFNC TP1690   T 22OCT0420 OK </a:t>
            </a:r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TL0DSC0A/DISC </a:t>
            </a:r>
            <a:r>
              <a:rPr lang="en-US" sz="10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              NO</a:t>
            </a:r>
            <a:endParaRPr lang="pt-PT" sz="1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   LIS</a:t>
            </a:r>
            <a:endParaRPr lang="pt-PT" sz="1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FARE   F EUR       60.00</a:t>
            </a:r>
            <a:endParaRPr lang="pt-PT" sz="10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TOTALTAX EUR       81.28</a:t>
            </a:r>
            <a:endParaRPr lang="pt-PT" sz="1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TOTAL    EUR      141.28 </a:t>
            </a:r>
            <a:endParaRPr lang="pt-PT" sz="1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/FC LIS TP FNC52.50TP LIS6.75EUR59.25END</a:t>
            </a:r>
            <a:endParaRPr lang="pt-PT" sz="1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FE ICW 047-2187255407</a:t>
            </a:r>
            <a:endParaRPr lang="pt-PT" sz="10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FP CASH</a:t>
            </a:r>
            <a:endParaRPr lang="pt-PT" sz="1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FOR TAX/FEE DETAILS USE TWD/TAX</a:t>
            </a:r>
            <a:endParaRPr lang="pt-PT" sz="1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F84185-756D-9C21-186C-2000AAF577D4}"/>
              </a:ext>
            </a:extLst>
          </p:cNvPr>
          <p:cNvSpPr txBox="1"/>
          <p:nvPr/>
        </p:nvSpPr>
        <p:spPr>
          <a:xfrm>
            <a:off x="6347637" y="2662793"/>
            <a:ext cx="5582425" cy="813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twd</a:t>
            </a:r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/tax</a:t>
            </a:r>
            <a:endParaRPr lang="pt-PT" sz="105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TOTALTAX   EUR     81.28</a:t>
            </a:r>
            <a:endParaRPr lang="pt-PT" sz="105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TX01 EUR     10.14PT  TX02 EUR     26.14YP  TX03 </a:t>
            </a:r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EUR     45.00YQ</a:t>
            </a:r>
            <a:endParaRPr lang="pt-PT" sz="105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1B1CF-3A86-975D-9A73-BA2A8E874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7E77FC-B491-7391-2F99-CDC1FB30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70" y="1445802"/>
            <a:ext cx="10515600" cy="1605924"/>
          </a:xfrm>
        </p:spPr>
        <p:txBody>
          <a:bodyPr/>
          <a:lstStyle/>
          <a:p>
            <a:r>
              <a:rPr lang="pt-PT" dirty="0" err="1"/>
              <a:t>Sabre’s</a:t>
            </a:r>
            <a:r>
              <a:rPr lang="pt-PT" dirty="0"/>
              <a:t>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E01EE82-9AB8-C097-28FD-227A049F8A23}"/>
              </a:ext>
            </a:extLst>
          </p:cNvPr>
          <p:cNvSpPr txBox="1">
            <a:spLocks/>
          </p:cNvSpPr>
          <p:nvPr/>
        </p:nvSpPr>
        <p:spPr>
          <a:xfrm>
            <a:off x="752475" y="1052736"/>
            <a:ext cx="5497513" cy="34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532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6C788-9B90-0986-E096-6BCE8D6CC0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838" y="2404153"/>
            <a:ext cx="11568112" cy="3985534"/>
          </a:xfrm>
        </p:spPr>
        <p:txBody>
          <a:bodyPr/>
          <a:lstStyle/>
          <a:p>
            <a:pPr>
              <a:lnSpc>
                <a:spcPct val="40000"/>
              </a:lnSpc>
            </a:pPr>
            <a:r>
              <a:rPr lang="es-419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WP«                      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25NOV DEPARTURE DATE-----LAST DAY TO PURCHASE 21SEP/0548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BASE FARE                 TAXES/FEES/CHARGES    TOTAL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1-     EUR62.00                     84.28XT       EUR146.28ADT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 XT     48.00YQ      10.14PT      26.14YP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62.00                     84.28            146.28TTL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ADT-01  UL0DSC1A LL0DSC0A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LIS TP FNC19.00TP LIS43.00EUR62.00END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FARE RESTR APPLY/NON REF 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VALIDATING CARRIER - TP  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0702-E8B2-6885-0BEB-98B44AC60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 err="1"/>
              <a:t>Sabre’s</a:t>
            </a:r>
            <a:r>
              <a:rPr lang="pt-PT" dirty="0"/>
              <a:t>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E0DA8A-BD09-4008-6542-B3ADC3252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 of a </a:t>
            </a:r>
            <a:r>
              <a:rPr lang="pt-PT" dirty="0" err="1"/>
              <a:t>domestic</a:t>
            </a:r>
            <a:r>
              <a:rPr lang="pt-PT" dirty="0"/>
              <a:t> </a:t>
            </a:r>
            <a:r>
              <a:rPr lang="pt-PT" dirty="0" err="1"/>
              <a:t>booking</a:t>
            </a:r>
            <a:r>
              <a:rPr lang="pt-PT" dirty="0"/>
              <a:t>: LIS-FNC-LIS </a:t>
            </a:r>
            <a:r>
              <a:rPr lang="pt-PT" dirty="0" err="1"/>
              <a:t>on</a:t>
            </a:r>
            <a:r>
              <a:rPr lang="pt-PT" dirty="0"/>
              <a:t> 25NOV-30NOV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372F8-DA51-46F6-0568-B0D08F38AD7A}"/>
              </a:ext>
            </a:extLst>
          </p:cNvPr>
          <p:cNvSpPr txBox="1"/>
          <p:nvPr/>
        </p:nvSpPr>
        <p:spPr>
          <a:xfrm>
            <a:off x="350838" y="1519927"/>
            <a:ext cx="11568112" cy="375640"/>
          </a:xfrm>
          <a:prstGeom prst="rect">
            <a:avLst/>
          </a:prstGeom>
          <a:solidFill>
            <a:srgbClr val="B2DA18"/>
          </a:solidFill>
        </p:spPr>
        <p:txBody>
          <a:bodyPr vert="horz" lIns="91440" tIns="45720" rIns="91440" bIns="45720" rtlCol="0" anchor="ctr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PT" sz="1400" dirty="0" err="1"/>
              <a:t>Public</a:t>
            </a:r>
            <a:r>
              <a:rPr lang="pt-PT" sz="1400" dirty="0"/>
              <a:t> Fare</a:t>
            </a:r>
          </a:p>
        </p:txBody>
      </p:sp>
    </p:spTree>
    <p:extLst>
      <p:ext uri="{BB962C8B-B14F-4D97-AF65-F5344CB8AC3E}">
        <p14:creationId xmlns:p14="http://schemas.microsoft.com/office/powerpoint/2010/main" val="332459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A0238-8A65-6F10-42F2-0867E45456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/>
              <a:t>Portugal </a:t>
            </a:r>
            <a:r>
              <a:rPr lang="pt-PT" dirty="0" err="1"/>
              <a:t>Stopover</a:t>
            </a:r>
            <a:r>
              <a:rPr lang="pt-PT" dirty="0"/>
              <a:t> – </a:t>
            </a:r>
            <a:r>
              <a:rPr lang="pt-PT" dirty="0" err="1"/>
              <a:t>Trade</a:t>
            </a:r>
            <a:r>
              <a:rPr lang="pt-PT" dirty="0"/>
              <a:t> Manual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0F7C6-EF13-6229-A0CD-546C0A37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89580-CACC-668B-8FFB-BF205DEC2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9D48C-8B49-1D84-C3A6-EF326CE2C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History</a:t>
            </a:r>
            <a:r>
              <a:rPr lang="pt-PT" dirty="0"/>
              <a:t> &amp; </a:t>
            </a:r>
            <a:r>
              <a:rPr lang="pt-PT" dirty="0" err="1"/>
              <a:t>Relaunch</a:t>
            </a:r>
            <a:endParaRPr lang="pt-P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439034-515E-E29A-B3D5-018B8589574E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>
            <a:noAutofit/>
          </a:bodyPr>
          <a:lstStyle/>
          <a:p>
            <a:r>
              <a:rPr lang="en-US" dirty="0"/>
              <a:t>General information about Portugal Stopover Program on GDSs</a:t>
            </a:r>
            <a:endParaRPr lang="pt-P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2FF1DE-3FD1-B1E3-A144-416F82725D55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pt-PT" dirty="0"/>
              <a:t>Amadeus’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48287E-5BA5-05F7-75E5-C895B9AEF69B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Sabre’s</a:t>
            </a:r>
            <a:r>
              <a:rPr lang="pt-PT" dirty="0"/>
              <a:t>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4EDADE-6D13-5C32-7F9A-C75E23267E53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>
            <a:noAutofit/>
          </a:bodyPr>
          <a:lstStyle/>
          <a:p>
            <a:r>
              <a:rPr lang="pt-PT" dirty="0" err="1"/>
              <a:t>Travelport’s</a:t>
            </a:r>
            <a:r>
              <a:rPr lang="pt-PT" dirty="0"/>
              <a:t>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  <a:p>
            <a:endParaRPr lang="pt-PT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C00E64F-C903-D2D5-E226-1E883DB59324}"/>
              </a:ext>
            </a:extLst>
          </p:cNvPr>
          <p:cNvSpPr>
            <a:spLocks noGrp="1"/>
          </p:cNvSpPr>
          <p:nvPr>
            <p:ph type="body" idx="26"/>
          </p:nvPr>
        </p:nvSpPr>
        <p:spPr/>
        <p:txBody>
          <a:bodyPr/>
          <a:lstStyle/>
          <a:p>
            <a:r>
              <a:rPr lang="pt-PT" dirty="0" err="1"/>
              <a:t>Post</a:t>
            </a:r>
            <a:r>
              <a:rPr lang="pt-PT" dirty="0"/>
              <a:t>-sales </a:t>
            </a:r>
            <a:r>
              <a:rPr lang="pt-PT" dirty="0" err="1"/>
              <a:t>instructions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237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6C788-9B90-0986-E096-6BCE8D6CC0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838" y="2404153"/>
            <a:ext cx="11568112" cy="3985534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WPQ//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DP25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«               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25NOV DEPARTURE DATE-----LAST DAY TO PURCHASE 21SEP/0620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BASE FARE                 TAXES/FEES/CHARGES    TOTAL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1-     </a:t>
            </a:r>
            <a:r>
              <a:rPr lang="fr-CA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EUR47.00</a:t>
            </a: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 84.28XT       EUR131.28ADT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 XT     48.00YQ      10.14PT      26.14YP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47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.00                     84.28            131.28TTL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ADT-01  UL0DSC1A LL0DSC0A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LIS TP FNC14.25TP LIS32.25EUR46.50END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FARE RESTR APPLY/NON REF 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VALIDATING CARRIER - TP  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MANUAL DISCOUNT APPLIED/VERIFY ALL RULES                                                                                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0702-E8B2-6885-0BEB-98B44AC60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 err="1"/>
              <a:t>Sabre’s</a:t>
            </a:r>
            <a:r>
              <a:rPr lang="pt-PT" dirty="0"/>
              <a:t>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E0DA8A-BD09-4008-6542-B3ADC3252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: LIS-FNC-LIS </a:t>
            </a:r>
            <a:r>
              <a:rPr lang="pt-PT" dirty="0" err="1"/>
              <a:t>on</a:t>
            </a:r>
            <a:r>
              <a:rPr lang="pt-PT" dirty="0"/>
              <a:t> 25NOV-30NOV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163E-CA7C-873A-373B-80FC60FD9E18}"/>
              </a:ext>
            </a:extLst>
          </p:cNvPr>
          <p:cNvSpPr txBox="1"/>
          <p:nvPr/>
        </p:nvSpPr>
        <p:spPr>
          <a:xfrm>
            <a:off x="350838" y="1519926"/>
            <a:ext cx="11568112" cy="555453"/>
          </a:xfrm>
          <a:prstGeom prst="rect">
            <a:avLst/>
          </a:prstGeom>
          <a:solidFill>
            <a:srgbClr val="B2DA18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pt-P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STEP 1: 	</a:t>
            </a:r>
            <a:r>
              <a:rPr lang="en-US" sz="1400" dirty="0"/>
              <a:t>Apply 25pct discount on the fare</a:t>
            </a:r>
            <a:r>
              <a:rPr lang="en-US" dirty="0"/>
              <a:t>.</a:t>
            </a:r>
          </a:p>
          <a:p>
            <a:r>
              <a:rPr lang="en-US" sz="1400" b="1" dirty="0"/>
              <a:t>	Manual entry: WPQ//DP25</a:t>
            </a:r>
          </a:p>
        </p:txBody>
      </p:sp>
    </p:spTree>
    <p:extLst>
      <p:ext uri="{BB962C8B-B14F-4D97-AF65-F5344CB8AC3E}">
        <p14:creationId xmlns:p14="http://schemas.microsoft.com/office/powerpoint/2010/main" val="3015095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6C788-9B90-0986-E096-6BCE8D6CC0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838" y="2404153"/>
            <a:ext cx="11568112" cy="3985534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WPQ//DP25-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DISC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«         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25NOV DEPARTURE DATE-----LAST DAY TO PURCHASE 21SEP/0549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BASE FARE                 TAXES/FEES/CHARGES    TOTAL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1-     </a:t>
            </a:r>
            <a:r>
              <a:rPr lang="fr-CA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EUR47.00</a:t>
            </a: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 84.28XT       EUR131.28ADT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 XT     48.00YQ      10.14PT      26.14YP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47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.00                     84.28            131.28TTL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ADT-01 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UL0DSC1A/DISC LL0DSC0A/DISC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LIS TP FNC14.25TP LIS32.25EUR46.50END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FARE RESTR APPLY/NON REF 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VALIDATING CARRIER - TP  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MANUAL DISCOUNT APPLIED/VERIFY ALL RULES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                                                          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0702-E8B2-6885-0BEB-98B44AC60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 err="1"/>
              <a:t>Sabre’s</a:t>
            </a:r>
            <a:r>
              <a:rPr lang="pt-PT" dirty="0"/>
              <a:t>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E0DA8A-BD09-4008-6542-B3ADC3252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: LIS-FNC-LIS </a:t>
            </a:r>
            <a:r>
              <a:rPr lang="pt-PT" dirty="0" err="1"/>
              <a:t>on</a:t>
            </a:r>
            <a:r>
              <a:rPr lang="pt-PT" dirty="0"/>
              <a:t> 25NOV-30NOV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23CAA-07C2-A09A-E915-48D9158B0C67}"/>
              </a:ext>
            </a:extLst>
          </p:cNvPr>
          <p:cNvSpPr txBox="1"/>
          <p:nvPr/>
        </p:nvSpPr>
        <p:spPr>
          <a:xfrm>
            <a:off x="350838" y="1519926"/>
            <a:ext cx="11568112" cy="555453"/>
          </a:xfrm>
          <a:prstGeom prst="rect">
            <a:avLst/>
          </a:prstGeom>
          <a:solidFill>
            <a:srgbClr val="B2DA18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pt-P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STEP 2: 	Add a “DISC” </a:t>
            </a:r>
            <a:r>
              <a:rPr lang="en-US"/>
              <a:t>Ticket Designator.</a:t>
            </a:r>
            <a:endParaRPr lang="en-US" dirty="0"/>
          </a:p>
          <a:p>
            <a:r>
              <a:rPr lang="en-US" sz="1400" b="1" dirty="0"/>
              <a:t>	Manual entry: WPQ//DP25-DISC</a:t>
            </a:r>
          </a:p>
        </p:txBody>
      </p:sp>
    </p:spTree>
    <p:extLst>
      <p:ext uri="{BB962C8B-B14F-4D97-AF65-F5344CB8AC3E}">
        <p14:creationId xmlns:p14="http://schemas.microsoft.com/office/powerpoint/2010/main" val="2543484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6C788-9B90-0986-E096-6BCE8D6CC0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838" y="2568539"/>
            <a:ext cx="11568112" cy="3821148"/>
          </a:xfrm>
        </p:spPr>
        <p:txBody>
          <a:bodyPr/>
          <a:lstStyle/>
          <a:p>
            <a:pPr>
              <a:lnSpc>
                <a:spcPts val="11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T¤48.00*0.75«            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T¤48.00*0.75             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36.00   </a:t>
            </a:r>
          </a:p>
          <a:p>
            <a:pPr>
              <a:lnSpc>
                <a:spcPts val="1100"/>
              </a:lnSpc>
            </a:pP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                               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WPQ//DP25-DISC‡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TX36.00YQ/10.14PT/26.14YP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«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25NOV DEPARTURE DATE-----LAST DAY TO PURCHASE 21SEP/0550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BASE FARE                 TAXES/FEES/CHARGES    TOTAL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1-     EUR47.00                     72.28XT       EUR120.68ADT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 XT     </a:t>
            </a:r>
            <a:r>
              <a:rPr lang="fr-CA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36.00YQ</a:t>
            </a: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 10.14PT      26.14YP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fr-CA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47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.00                     72.28            120.68TTL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ADT-01  UL0DSC1A/DISC LL0DSC0A/DISC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LIS TP FNC14.25TP LIS32.25EUR46.50END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FARE RESTR APPLY/NON REF 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VALIDATING CARRIER - TP  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MANUAL DISCOUNT APPLIED/VERIFY ALL RULES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                                     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0702-E8B2-6885-0BEB-98B44AC60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 err="1"/>
              <a:t>Sabre’s</a:t>
            </a:r>
            <a:r>
              <a:rPr lang="pt-PT" dirty="0"/>
              <a:t>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E0DA8A-BD09-4008-6542-B3ADC3252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: LIS-FNC-LIS </a:t>
            </a:r>
            <a:r>
              <a:rPr lang="pt-PT" dirty="0" err="1"/>
              <a:t>on</a:t>
            </a:r>
            <a:r>
              <a:rPr lang="pt-PT" dirty="0"/>
              <a:t> 25NOV-30NOV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372F8-DA51-46F6-0568-B0D08F38AD7A}"/>
              </a:ext>
            </a:extLst>
          </p:cNvPr>
          <p:cNvSpPr txBox="1"/>
          <p:nvPr/>
        </p:nvSpPr>
        <p:spPr>
          <a:xfrm>
            <a:off x="350838" y="1519926"/>
            <a:ext cx="11568112" cy="717247"/>
          </a:xfrm>
          <a:prstGeom prst="rect">
            <a:avLst/>
          </a:prstGeom>
          <a:solidFill>
            <a:srgbClr val="B2DA18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pt-P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STEP 3: 	YQ must be manually changed by entering the discounted amount. </a:t>
            </a:r>
          </a:p>
          <a:p>
            <a:r>
              <a:rPr lang="en-US" sz="1400" b="1" dirty="0"/>
              <a:t>	Manual entry: WPQ//DP25-DISC‡TX36.00YQ/10.14PT/26.14YP</a:t>
            </a:r>
          </a:p>
        </p:txBody>
      </p:sp>
    </p:spTree>
    <p:extLst>
      <p:ext uri="{BB962C8B-B14F-4D97-AF65-F5344CB8AC3E}">
        <p14:creationId xmlns:p14="http://schemas.microsoft.com/office/powerpoint/2010/main" val="2670568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6C788-9B90-0986-E096-6BCE8D6CC0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838" y="2568539"/>
            <a:ext cx="11568112" cy="35792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WPQ//DP25-DISC‡TX27.20YQ/10.14PT/26.14YP</a:t>
            </a:r>
            <a:r>
              <a:rPr lang="en-US" sz="18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‡ED IN CONJ INTL TKT 047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</a:rPr>
              <a:t>4444333222</a:t>
            </a: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«                                                    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25MAR DEPARTURE DATE-----LAST DAY TO PURCHASE 13JAN/2343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BASE FARE                 TAXES/FEES/CHARGES    TOTAL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1-     EUR46.00                     63.48XT       EUR109.48ADT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XT     27.20YQ      10.14PT      26.14YP                   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46.00                     63.48            109.48TTL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ADT-01  UL0DSC1A/DISC LL0DSC0A/DISC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LIS TP FNC18.00TP LIS27.75EUR45.75END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FARE RESTR APPLY/NON REF                                       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VALIDATING CARRIER - TP   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MANUAL DISCOUNT APPLIED/VERIFY ALL RULES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                                     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0702-E8B2-6885-0BEB-98B44AC60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 err="1"/>
              <a:t>Sabre’s</a:t>
            </a:r>
            <a:r>
              <a:rPr lang="pt-PT" dirty="0"/>
              <a:t>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23</a:t>
            </a:fld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E0DA8A-BD09-4008-6542-B3ADC3252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: LIS-FNC-LIS </a:t>
            </a:r>
            <a:r>
              <a:rPr lang="pt-PT" dirty="0" err="1"/>
              <a:t>on</a:t>
            </a:r>
            <a:r>
              <a:rPr lang="pt-PT" dirty="0"/>
              <a:t> 25NOV-30NOV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372F8-DA51-46F6-0568-B0D08F38AD7A}"/>
              </a:ext>
            </a:extLst>
          </p:cNvPr>
          <p:cNvSpPr txBox="1"/>
          <p:nvPr/>
        </p:nvSpPr>
        <p:spPr>
          <a:xfrm>
            <a:off x="350838" y="1519926"/>
            <a:ext cx="11568112" cy="625527"/>
          </a:xfrm>
          <a:prstGeom prst="rect">
            <a:avLst/>
          </a:prstGeom>
          <a:solidFill>
            <a:srgbClr val="B2DA18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pt-P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 dirty="0"/>
              <a:t>STEP 4: 	Insert on </a:t>
            </a:r>
            <a:r>
              <a:rPr lang="en-US" sz="1400" b="1" dirty="0"/>
              <a:t>Endorsements box </a:t>
            </a:r>
            <a:r>
              <a:rPr lang="en-US" sz="1400" dirty="0"/>
              <a:t>international </a:t>
            </a:r>
            <a:r>
              <a:rPr lang="en-US" sz="1400" b="1" dirty="0"/>
              <a:t>ticket number </a:t>
            </a:r>
            <a:r>
              <a:rPr lang="en-US" sz="1400" dirty="0"/>
              <a:t>with 1st stopover.</a:t>
            </a:r>
          </a:p>
          <a:p>
            <a:pPr marL="914400" lvl="2" indent="0">
              <a:buNone/>
            </a:pPr>
            <a:r>
              <a:rPr lang="en-US" sz="1400" b="1" dirty="0"/>
              <a:t>Manual entry: ED (free text)</a:t>
            </a:r>
          </a:p>
        </p:txBody>
      </p:sp>
    </p:spTree>
    <p:extLst>
      <p:ext uri="{BB962C8B-B14F-4D97-AF65-F5344CB8AC3E}">
        <p14:creationId xmlns:p14="http://schemas.microsoft.com/office/powerpoint/2010/main" val="1185450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93A9-0241-0521-439C-83474CD8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Travelport’s</a:t>
            </a:r>
            <a:r>
              <a:rPr lang="pt-PT" dirty="0"/>
              <a:t>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5D3EE-D510-F2E0-0445-4ACC53D6C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2C771-CC61-500D-F0DA-2DB6DB95F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0176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6C788-9B90-0986-E096-6BCE8D6CC0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838" y="2404153"/>
            <a:ext cx="11568112" cy="3985534"/>
          </a:xfrm>
        </p:spPr>
        <p:txBody>
          <a:bodyPr/>
          <a:lstStyle/>
          <a:p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1. TP   74 Y  09FEB GIGLIS AK1  1640  #0510             TH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2. TP 1926 Y  15FEB LISOPO AK1  0700   0800             WE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3. TP 1925 Y  19FEB OPOLIS AK1  0500   0600             SU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4. TP  446 Y  19FEB LISORY AK1  1930   2300             SU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5. TP  449 Y  01MAR ORYLIS AK1  2035   2205             WE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6. TP   75 Y  01MAR LISGIG AK1  2325  #0620             WE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25</a:t>
            </a:fld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E0DA8A-BD09-4008-6542-B3ADC3252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 of a </a:t>
            </a:r>
            <a:r>
              <a:rPr lang="pt-PT" dirty="0" err="1"/>
              <a:t>domestic</a:t>
            </a:r>
            <a:r>
              <a:rPr lang="pt-PT" dirty="0"/>
              <a:t> </a:t>
            </a:r>
            <a:r>
              <a:rPr lang="pt-PT" dirty="0" err="1"/>
              <a:t>booking</a:t>
            </a:r>
            <a:r>
              <a:rPr lang="pt-PT" dirty="0"/>
              <a:t>: LIS-OPO-LIS </a:t>
            </a:r>
            <a:r>
              <a:rPr lang="pt-PT" dirty="0" err="1"/>
              <a:t>on</a:t>
            </a:r>
            <a:r>
              <a:rPr lang="pt-PT" dirty="0"/>
              <a:t> 15FEB-19FEB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372F8-DA51-46F6-0568-B0D08F38AD7A}"/>
              </a:ext>
            </a:extLst>
          </p:cNvPr>
          <p:cNvSpPr txBox="1"/>
          <p:nvPr/>
        </p:nvSpPr>
        <p:spPr>
          <a:xfrm>
            <a:off x="350838" y="1519927"/>
            <a:ext cx="11568112" cy="375640"/>
          </a:xfrm>
          <a:prstGeom prst="rect">
            <a:avLst/>
          </a:prstGeom>
          <a:solidFill>
            <a:srgbClr val="B2DA18"/>
          </a:solidFill>
        </p:spPr>
        <p:txBody>
          <a:bodyPr vert="horz" lIns="91440" tIns="45720" rIns="91440" bIns="45720" rtlCol="0" anchor="ctr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PT" sz="1400" dirty="0" err="1"/>
              <a:t>Public</a:t>
            </a:r>
            <a:r>
              <a:rPr lang="pt-PT" sz="1400" dirty="0"/>
              <a:t> Fare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74DCB4A-3B70-1825-2BF1-C01C49A96E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38" y="477838"/>
            <a:ext cx="11557000" cy="376237"/>
          </a:xfrm>
        </p:spPr>
        <p:txBody>
          <a:bodyPr/>
          <a:lstStyle/>
          <a:p>
            <a:r>
              <a:rPr lang="pt-PT" dirty="0" err="1"/>
              <a:t>Travelport’s</a:t>
            </a:r>
            <a:r>
              <a:rPr lang="pt-PT" dirty="0"/>
              <a:t>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71949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6C788-9B90-0986-E096-6BCE8D6CC0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838" y="2404153"/>
            <a:ext cx="11568112" cy="398553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FQ2  - S2-3                                    AP 02DEC22 96/AG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&gt;FQS2.3</a:t>
            </a:r>
            <a:r>
              <a:rPr lang="en-US" sz="18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*RP25</a:t>
            </a: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/BFMU                     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P1  DEMOGAL/USHA              RP25  M             EUR  577.35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LIS TP OPO 242.00 TP LIS 242.00 EUR484.00END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FARE EUR484.00 TAX 4.00J9 TAX 10.14PT TAX 30.72WA TAX 20.49YP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TAX 28.00YQ TOT EUR577.35            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FEES BASED ON CURRENT REQUEST-SEE &gt;FO2· FOR ALL TICKET FEES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S2   FB-Y00PLU0A                     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BG-1PC                          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S3   FB-Y00PLU0A                     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BG-1PC                          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FARE REST APPLY                      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LAST DATE TO PURCHASE TICKET: 15FEB23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 S2-3/CTP/ET/TAEA9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                                                           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0702-E8B2-6885-0BEB-98B44AC60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 err="1"/>
              <a:t>Travelport’s</a:t>
            </a:r>
            <a:r>
              <a:rPr lang="pt-PT" dirty="0"/>
              <a:t>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26</a:t>
            </a:fld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9163E-CA7C-873A-373B-80FC60FD9E18}"/>
              </a:ext>
            </a:extLst>
          </p:cNvPr>
          <p:cNvSpPr txBox="1"/>
          <p:nvPr/>
        </p:nvSpPr>
        <p:spPr>
          <a:xfrm>
            <a:off x="350838" y="1519926"/>
            <a:ext cx="11568112" cy="555453"/>
          </a:xfrm>
          <a:prstGeom prst="rect">
            <a:avLst/>
          </a:prstGeom>
          <a:solidFill>
            <a:srgbClr val="B2DA18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pt-P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STEP 1: 	</a:t>
            </a:r>
            <a:r>
              <a:rPr lang="en-US" sz="1400" dirty="0"/>
              <a:t>Apply 25pct discount on the fare</a:t>
            </a:r>
            <a:r>
              <a:rPr lang="en-US" dirty="0"/>
              <a:t>.</a:t>
            </a:r>
          </a:p>
          <a:p>
            <a:r>
              <a:rPr lang="en-US" sz="1400" b="1" dirty="0"/>
              <a:t>	Manual entry: *RP25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3D87870-06B7-C8CE-4201-5E5065A27A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838" y="900113"/>
            <a:ext cx="11557000" cy="376237"/>
          </a:xfrm>
        </p:spPr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 of a </a:t>
            </a:r>
            <a:r>
              <a:rPr lang="pt-PT" dirty="0" err="1"/>
              <a:t>domestic</a:t>
            </a:r>
            <a:r>
              <a:rPr lang="pt-PT" dirty="0"/>
              <a:t> </a:t>
            </a:r>
            <a:r>
              <a:rPr lang="pt-PT" dirty="0" err="1"/>
              <a:t>booking</a:t>
            </a:r>
            <a:r>
              <a:rPr lang="pt-PT" dirty="0"/>
              <a:t>: LIS-OPO-LIS </a:t>
            </a:r>
            <a:r>
              <a:rPr lang="pt-PT" dirty="0" err="1"/>
              <a:t>on</a:t>
            </a:r>
            <a:r>
              <a:rPr lang="pt-PT" dirty="0"/>
              <a:t> 15FEB-19FEB</a:t>
            </a:r>
          </a:p>
        </p:txBody>
      </p:sp>
    </p:spTree>
    <p:extLst>
      <p:ext uri="{BB962C8B-B14F-4D97-AF65-F5344CB8AC3E}">
        <p14:creationId xmlns:p14="http://schemas.microsoft.com/office/powerpoint/2010/main" val="2995958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6C788-9B90-0986-E096-6BCE8D6CC0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838" y="2858610"/>
            <a:ext cx="11568112" cy="3119542"/>
          </a:xfrm>
        </p:spPr>
        <p:txBody>
          <a:bodyPr/>
          <a:lstStyle/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FQ2  - S2-3                                    AP 02DEC22 96/AG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&gt;FQS2.3*RP25/BFMU                     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P1  DEMOGAL/USHA              RP25  M             EUR  577.35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                                     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*FB2                                  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ENDORSEMENTS PRESENT                  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P01 DEMOGAL/USHA *RP25                                  01 OF 01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 CTY CX FLT CL DATE  TIME ST FB  / TD        NVB   NVA   BG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 LIS TP1926  Y 15FEB 0700 OK Y00PLU0A        ..... ..... 1PC  1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 OPO TP1925  Y 19FEB 0500 OK Y00PLU0A        ..... ..... 1PC  2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 LIS                                 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FARE EUR/    484.00 EQ .../.......... ROE @...........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TAX EUR 1     4.00 J9 2    10.14 PT 3    30.72 WA 4    20.49 YP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5    28.00 YQ 6 ......../.. 7 ......../.. 8 ......../..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TTL (INC TAX)  EUR    577.35          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FC                                                          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LIS TP OPO 242.00Y00PLU0A TP LIS 242.00Y00PLU0A EUR484.00END   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ENDORSEMENTS&gt;FBUEB/FARE REST APPLY/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                                                          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                                    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0702-E8B2-6885-0BEB-98B44AC60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 err="1"/>
              <a:t>Travelport’s</a:t>
            </a:r>
            <a:r>
              <a:rPr lang="pt-PT" dirty="0"/>
              <a:t> 2nd </a:t>
            </a:r>
            <a:r>
              <a:rPr lang="pt-PT" dirty="0" err="1"/>
              <a:t>Stopover</a:t>
            </a:r>
            <a:r>
              <a:rPr lang="pt-PT" dirty="0"/>
              <a:t> manual </a:t>
            </a:r>
            <a:r>
              <a:rPr lang="pt-PT" dirty="0" err="1"/>
              <a:t>entries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27</a:t>
            </a:fld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E0DA8A-BD09-4008-6542-B3ADC3252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 of a </a:t>
            </a:r>
            <a:r>
              <a:rPr lang="pt-PT" dirty="0" err="1"/>
              <a:t>domestic</a:t>
            </a:r>
            <a:r>
              <a:rPr lang="pt-PT" dirty="0"/>
              <a:t> </a:t>
            </a:r>
            <a:r>
              <a:rPr lang="pt-PT" dirty="0" err="1"/>
              <a:t>booking</a:t>
            </a:r>
            <a:r>
              <a:rPr lang="pt-PT" dirty="0"/>
              <a:t>: LIS-OPO-LIS </a:t>
            </a:r>
            <a:r>
              <a:rPr lang="pt-PT" dirty="0" err="1"/>
              <a:t>on</a:t>
            </a:r>
            <a:r>
              <a:rPr lang="pt-PT" dirty="0"/>
              <a:t> 15FEB-19FEB</a:t>
            </a:r>
          </a:p>
          <a:p>
            <a:endParaRPr lang="pt-P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EE217-6A32-7640-8B62-C5602A0D468A}"/>
              </a:ext>
            </a:extLst>
          </p:cNvPr>
          <p:cNvSpPr txBox="1"/>
          <p:nvPr/>
        </p:nvSpPr>
        <p:spPr>
          <a:xfrm>
            <a:off x="350838" y="1519925"/>
            <a:ext cx="11568112" cy="1161629"/>
          </a:xfrm>
          <a:prstGeom prst="rect">
            <a:avLst/>
          </a:prstGeom>
          <a:solidFill>
            <a:srgbClr val="B2DA18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pt-P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STEP 2: 	YQ must be manually changed by entering the discounted amount. </a:t>
            </a:r>
          </a:p>
          <a:p>
            <a:r>
              <a:rPr lang="en-US" sz="1400" b="1" dirty="0"/>
              <a:t>	Manual entry: &gt;FBUTAX5/21.00YQ+TTL/ </a:t>
            </a:r>
          </a:p>
          <a:p>
            <a:r>
              <a:rPr lang="en-US" sz="1400" dirty="0"/>
              <a:t>STEP </a:t>
            </a:r>
            <a:r>
              <a:rPr lang="en-US" dirty="0"/>
              <a:t>3</a:t>
            </a:r>
            <a:r>
              <a:rPr lang="en-US" sz="1400" dirty="0"/>
              <a:t>: 	Insert on </a:t>
            </a:r>
            <a:r>
              <a:rPr lang="en-US" sz="1400" b="1" dirty="0"/>
              <a:t>Endorsements box </a:t>
            </a:r>
            <a:r>
              <a:rPr lang="en-US" sz="1400" dirty="0"/>
              <a:t>international </a:t>
            </a:r>
            <a:r>
              <a:rPr lang="en-US" sz="1400" b="1" dirty="0"/>
              <a:t>ticket number </a:t>
            </a:r>
            <a:r>
              <a:rPr lang="en-US" sz="1400" dirty="0"/>
              <a:t>with 1st stopover.</a:t>
            </a:r>
          </a:p>
          <a:p>
            <a:pPr marL="914400" lvl="2" indent="0">
              <a:buNone/>
            </a:pPr>
            <a:r>
              <a:rPr lang="pt-PT" sz="1400" b="1" dirty="0"/>
              <a:t>Manual </a:t>
            </a:r>
            <a:r>
              <a:rPr lang="pt-PT" sz="1400" b="1" dirty="0" err="1"/>
              <a:t>entry</a:t>
            </a:r>
            <a:r>
              <a:rPr lang="pt-PT" sz="1400" b="1" dirty="0"/>
              <a:t>: TMU1EB VALID BA ONLY*EB VALID FLTS DATES SHOWN*EBNONREF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122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D2BC0-2C47-1BC2-C858-DB22E94F9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28</a:t>
            </a:fld>
            <a:endParaRPr lang="pt-P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F36240-21C5-2DC0-3FFB-47126537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70" y="1445802"/>
            <a:ext cx="10515600" cy="1605924"/>
          </a:xfrm>
        </p:spPr>
        <p:txBody>
          <a:bodyPr/>
          <a:lstStyle/>
          <a:p>
            <a:r>
              <a:rPr lang="pt-PT" dirty="0" err="1"/>
              <a:t>Post</a:t>
            </a:r>
            <a:r>
              <a:rPr lang="pt-PT" dirty="0"/>
              <a:t>-sales </a:t>
            </a:r>
            <a:r>
              <a:rPr lang="pt-PT" dirty="0" err="1"/>
              <a:t>instructions</a:t>
            </a:r>
            <a:endParaRPr lang="pt-PT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CE73495-0E05-857F-4488-9AA8A6A6FEEA}"/>
              </a:ext>
            </a:extLst>
          </p:cNvPr>
          <p:cNvSpPr txBox="1">
            <a:spLocks/>
          </p:cNvSpPr>
          <p:nvPr/>
        </p:nvSpPr>
        <p:spPr>
          <a:xfrm>
            <a:off x="752475" y="1052736"/>
            <a:ext cx="5497513" cy="34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84944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DF588F-B597-C331-B74B-C638A593C0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dirty="0" err="1"/>
              <a:t>Please</a:t>
            </a:r>
            <a:r>
              <a:rPr lang="pt-PT" dirty="0"/>
              <a:t> </a:t>
            </a:r>
            <a:r>
              <a:rPr lang="pt-PT" dirty="0" err="1"/>
              <a:t>contact</a:t>
            </a:r>
            <a:r>
              <a:rPr lang="pt-PT" dirty="0"/>
              <a:t> Helpdesk for </a:t>
            </a:r>
            <a:r>
              <a:rPr lang="pt-PT" dirty="0" err="1"/>
              <a:t>additional</a:t>
            </a:r>
            <a:r>
              <a:rPr lang="pt-PT" dirty="0"/>
              <a:t> </a:t>
            </a:r>
            <a:r>
              <a:rPr lang="pt-PT" dirty="0" err="1"/>
              <a:t>clarification</a:t>
            </a:r>
            <a:r>
              <a:rPr lang="pt-PT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956A9-276A-6C4B-8A83-71F349D819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 err="1"/>
              <a:t>Post</a:t>
            </a:r>
            <a:r>
              <a:rPr lang="pt-PT" dirty="0"/>
              <a:t>-sales </a:t>
            </a:r>
            <a:r>
              <a:rPr lang="pt-PT" dirty="0" err="1"/>
              <a:t>instructions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2ECFC-F716-EFAB-ACDD-207E74EBB9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D606D-8FCA-FAAB-EE98-4F362652A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298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93A9-0241-0521-439C-83474CD8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History</a:t>
            </a:r>
            <a:r>
              <a:rPr lang="pt-PT" dirty="0"/>
              <a:t> &amp; </a:t>
            </a:r>
            <a:r>
              <a:rPr lang="pt-PT" dirty="0" err="1"/>
              <a:t>Relaunch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5D3EE-D510-F2E0-0445-4ACC53D6C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2C771-CC61-500D-F0DA-2DB6DB95F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265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16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18">
            <a:extLst>
              <a:ext uri="{FF2B5EF4-FFF2-40B4-BE49-F238E27FC236}">
                <a16:creationId xmlns:a16="http://schemas.microsoft.com/office/drawing/2014/main" id="{3F7DCB60-D346-8B72-E6B8-AC39A5D49316}"/>
              </a:ext>
            </a:extLst>
          </p:cNvPr>
          <p:cNvSpPr/>
          <p:nvPr/>
        </p:nvSpPr>
        <p:spPr>
          <a:xfrm>
            <a:off x="3025915" y="4253419"/>
            <a:ext cx="5335173" cy="6286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3CFA820-5E78-F136-98B7-C29398EA5D74}"/>
              </a:ext>
            </a:extLst>
          </p:cNvPr>
          <p:cNvSpPr/>
          <p:nvPr/>
        </p:nvSpPr>
        <p:spPr>
          <a:xfrm>
            <a:off x="4806205" y="4939264"/>
            <a:ext cx="1756881" cy="355812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txBody>
          <a:bodyPr wrap="square" lIns="45720" tIns="22860" rIns="45720" bIns="22860" anchor="ctr">
            <a:spAutoFit/>
          </a:bodyPr>
          <a:lstStyle/>
          <a:p>
            <a:pPr algn="ctr"/>
            <a:endParaRPr lang="pt-PT" sz="1440" b="1">
              <a:solidFill>
                <a:schemeClr val="bg1"/>
              </a:solidFill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DBA49092-756F-C95A-8B58-500085D43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4</a:t>
            </a:fld>
            <a:endParaRPr lang="pt-PT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3F04C4C-F80E-8025-40B3-18EE3E5D5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1352"/>
            <a:ext cx="12192000" cy="66582"/>
          </a:xfrm>
          <a:prstGeom prst="rect">
            <a:avLst/>
          </a:prstGeom>
        </p:spPr>
      </p:pic>
      <p:sp>
        <p:nvSpPr>
          <p:cNvPr id="24" name="Arc 1">
            <a:extLst>
              <a:ext uri="{FF2B5EF4-FFF2-40B4-BE49-F238E27FC236}">
                <a16:creationId xmlns:a16="http://schemas.microsoft.com/office/drawing/2014/main" id="{A8F74E54-A1C4-C566-CB3F-E2B319C89F8A}"/>
              </a:ext>
            </a:extLst>
          </p:cNvPr>
          <p:cNvSpPr/>
          <p:nvPr/>
        </p:nvSpPr>
        <p:spPr>
          <a:xfrm>
            <a:off x="-1050815" y="2168983"/>
            <a:ext cx="13410626" cy="182881"/>
          </a:xfrm>
          <a:prstGeom prst="mathMinus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DE2AD0-AADF-6CB0-D7C9-5DE37244A9B9}"/>
              </a:ext>
            </a:extLst>
          </p:cNvPr>
          <p:cNvSpPr/>
          <p:nvPr/>
        </p:nvSpPr>
        <p:spPr>
          <a:xfrm>
            <a:off x="910730" y="1604608"/>
            <a:ext cx="1310899" cy="13108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POINT OF ORIGIN/</a:t>
            </a:r>
          </a:p>
          <a:p>
            <a:pPr algn="ctr"/>
            <a:r>
              <a:rPr lang="en-US" sz="1100" b="1" dirty="0"/>
              <a:t>DESTINATION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D5A75C7-8DE6-BBD4-A65B-E0FA504971BF}"/>
              </a:ext>
            </a:extLst>
          </p:cNvPr>
          <p:cNvSpPr txBox="1">
            <a:spLocks/>
          </p:cNvSpPr>
          <p:nvPr/>
        </p:nvSpPr>
        <p:spPr>
          <a:xfrm>
            <a:off x="138113" y="6570921"/>
            <a:ext cx="6209524" cy="202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800" dirty="0"/>
              <a:t>Sales | </a:t>
            </a:r>
            <a:r>
              <a:rPr lang="pt-PT" sz="800" dirty="0" err="1"/>
              <a:t>Commercial</a:t>
            </a:r>
            <a:r>
              <a:rPr lang="pt-PT" sz="800" dirty="0"/>
              <a:t> </a:t>
            </a:r>
            <a:r>
              <a:rPr lang="pt-PT" sz="800" dirty="0" err="1"/>
              <a:t>Strategy</a:t>
            </a:r>
            <a:endParaRPr lang="pt-PT" sz="8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A6AAC92-6FD8-280F-528B-005A6CC01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sz="2200" dirty="0" err="1"/>
              <a:t>What</a:t>
            </a:r>
            <a:r>
              <a:rPr lang="pt-PT" sz="2200" dirty="0"/>
              <a:t> </a:t>
            </a:r>
            <a:r>
              <a:rPr lang="pt-PT" sz="2200" dirty="0" err="1"/>
              <a:t>is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Portugal </a:t>
            </a:r>
            <a:r>
              <a:rPr lang="pt-PT" sz="2200" dirty="0" err="1"/>
              <a:t>Stopover</a:t>
            </a:r>
            <a:r>
              <a:rPr lang="pt-PT" sz="2200" dirty="0"/>
              <a:t> </a:t>
            </a:r>
            <a:r>
              <a:rPr lang="pt-PT" sz="2200" dirty="0" err="1"/>
              <a:t>Program</a:t>
            </a:r>
            <a:r>
              <a:rPr lang="pt-PT" sz="2200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61152E-7295-FF99-4C83-2DB16020085A}"/>
              </a:ext>
            </a:extLst>
          </p:cNvPr>
          <p:cNvSpPr/>
          <p:nvPr/>
        </p:nvSpPr>
        <p:spPr>
          <a:xfrm>
            <a:off x="9155868" y="1604608"/>
            <a:ext cx="1310899" cy="13108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POINT OF ORIGIN/ DESTINATION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8BF2A-1ADA-1D83-EB6B-500BC67A6931}"/>
              </a:ext>
            </a:extLst>
          </p:cNvPr>
          <p:cNvSpPr/>
          <p:nvPr/>
        </p:nvSpPr>
        <p:spPr>
          <a:xfrm>
            <a:off x="4999048" y="1604608"/>
            <a:ext cx="1310899" cy="13108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STOPOVER IN PORTUGAL</a:t>
            </a:r>
          </a:p>
          <a:p>
            <a:pPr algn="ctr"/>
            <a:r>
              <a:rPr lang="en-US" sz="1100" b="1" dirty="0"/>
              <a:t>(up to 10 days)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5EC3863B-A887-8718-22F3-12D93D679DD8}"/>
              </a:ext>
            </a:extLst>
          </p:cNvPr>
          <p:cNvSpPr/>
          <p:nvPr/>
        </p:nvSpPr>
        <p:spPr>
          <a:xfrm rot="5400000">
            <a:off x="5370301" y="506885"/>
            <a:ext cx="628691" cy="5521706"/>
          </a:xfrm>
          <a:prstGeom prst="leftBrace">
            <a:avLst>
              <a:gd name="adj1" fmla="val 0"/>
              <a:gd name="adj2" fmla="val 50460"/>
            </a:avLst>
          </a:prstGeom>
          <a:noFill/>
          <a:ln w="76200">
            <a:solidFill>
              <a:srgbClr val="BC1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STOPOVER IN PORTUGAL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605E373A-A946-01BF-EBE9-5D0BCA9DC82B}"/>
              </a:ext>
            </a:extLst>
          </p:cNvPr>
          <p:cNvSpPr txBox="1"/>
          <p:nvPr/>
        </p:nvSpPr>
        <p:spPr>
          <a:xfrm>
            <a:off x="3082188" y="3399236"/>
            <a:ext cx="5223610" cy="267766"/>
          </a:xfrm>
          <a:prstGeom prst="rect">
            <a:avLst/>
          </a:prstGeom>
          <a:solidFill>
            <a:srgbClr val="C00000"/>
          </a:solidFill>
        </p:spPr>
        <p:txBody>
          <a:bodyPr wrap="square" lIns="45720" tIns="22860" rIns="45720" bIns="22860" anchor="ctr">
            <a:spAutoFit/>
          </a:bodyPr>
          <a:lstStyle/>
          <a:p>
            <a:pPr algn="ctr"/>
            <a:r>
              <a:rPr lang="en-US" sz="1440" b="1" dirty="0">
                <a:solidFill>
                  <a:schemeClr val="bg1"/>
                </a:solidFill>
              </a:rPr>
              <a:t>Free stopover in Lisbon or Porto</a:t>
            </a:r>
            <a:r>
              <a:rPr lang="en-US" sz="1440" dirty="0">
                <a:solidFill>
                  <a:schemeClr val="bg1"/>
                </a:solidFill>
              </a:rPr>
              <a:t> </a:t>
            </a:r>
            <a:endParaRPr lang="en-GB" sz="1440" b="1" dirty="0">
              <a:solidFill>
                <a:schemeClr val="bg1"/>
              </a:solidFill>
            </a:endParaRP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B57A003E-01E8-C471-AFE2-ED3322675065}"/>
              </a:ext>
            </a:extLst>
          </p:cNvPr>
          <p:cNvSpPr txBox="1"/>
          <p:nvPr/>
        </p:nvSpPr>
        <p:spPr>
          <a:xfrm>
            <a:off x="3013353" y="4309407"/>
            <a:ext cx="5368495" cy="489365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anchor="ctr">
            <a:spAutoFit/>
          </a:bodyPr>
          <a:lstStyle/>
          <a:p>
            <a:pPr algn="ctr"/>
            <a:r>
              <a:rPr lang="en-US" sz="1440" b="1" dirty="0">
                <a:solidFill>
                  <a:schemeClr val="bg1"/>
                </a:solidFill>
              </a:rPr>
              <a:t>Visit another Portuguese region in your Portugal Stopover period for 25% off any domestic flight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14C9BE-ECB5-36E5-57E2-1567A910EFCC}"/>
              </a:ext>
            </a:extLst>
          </p:cNvPr>
          <p:cNvSpPr/>
          <p:nvPr/>
        </p:nvSpPr>
        <p:spPr>
          <a:xfrm>
            <a:off x="3801119" y="5330163"/>
            <a:ext cx="1310899" cy="9819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PONTA DELGADA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EF897E-333C-72DC-8B04-F034B53E923C}"/>
              </a:ext>
            </a:extLst>
          </p:cNvPr>
          <p:cNvSpPr/>
          <p:nvPr/>
        </p:nvSpPr>
        <p:spPr>
          <a:xfrm>
            <a:off x="5147575" y="5330163"/>
            <a:ext cx="1310899" cy="9819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TERCEIRA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0F0C2D-4B9A-7362-6712-E592E4AFF9A7}"/>
              </a:ext>
            </a:extLst>
          </p:cNvPr>
          <p:cNvSpPr/>
          <p:nvPr/>
        </p:nvSpPr>
        <p:spPr>
          <a:xfrm>
            <a:off x="6498814" y="5330163"/>
            <a:ext cx="1310899" cy="9819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FARO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7102C0-9DBE-923A-01C6-235EA64D08AB}"/>
              </a:ext>
            </a:extLst>
          </p:cNvPr>
          <p:cNvSpPr/>
          <p:nvPr/>
        </p:nvSpPr>
        <p:spPr>
          <a:xfrm>
            <a:off x="7844969" y="5330163"/>
            <a:ext cx="1310899" cy="9819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LISBON</a:t>
            </a:r>
          </a:p>
          <a:p>
            <a:pPr algn="ctr"/>
            <a:r>
              <a:rPr lang="en-US" sz="1100" b="1" dirty="0"/>
              <a:t>(if 1</a:t>
            </a:r>
            <a:r>
              <a:rPr lang="en-US" sz="1100" b="1" baseline="30000" dirty="0"/>
              <a:t>st</a:t>
            </a:r>
            <a:r>
              <a:rPr lang="en-US" sz="1100" b="1" dirty="0"/>
              <a:t> stopover occurs in Porto)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C1E669F-2D7C-8D58-AEF8-F48A724856CA}"/>
              </a:ext>
            </a:extLst>
          </p:cNvPr>
          <p:cNvSpPr/>
          <p:nvPr/>
        </p:nvSpPr>
        <p:spPr>
          <a:xfrm>
            <a:off x="9210786" y="5330163"/>
            <a:ext cx="1310899" cy="9819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PORTO</a:t>
            </a:r>
          </a:p>
          <a:p>
            <a:pPr algn="ctr"/>
            <a:r>
              <a:rPr lang="en-US" sz="1100" b="1" dirty="0"/>
              <a:t>(if 1</a:t>
            </a:r>
            <a:r>
              <a:rPr lang="en-US" sz="1100" b="1" baseline="30000" dirty="0"/>
              <a:t>st</a:t>
            </a:r>
            <a:r>
              <a:rPr lang="en-US" sz="1100" b="1" dirty="0"/>
              <a:t> stopover occurs in Lisbon)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C53808-A6E8-6DAF-643E-77E980794B8D}"/>
              </a:ext>
            </a:extLst>
          </p:cNvPr>
          <p:cNvSpPr/>
          <p:nvPr/>
        </p:nvSpPr>
        <p:spPr>
          <a:xfrm>
            <a:off x="2435601" y="5330163"/>
            <a:ext cx="1310899" cy="9819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PORTO SANTO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ECE7E0-F40B-72BD-7AEB-A3A271E52EA5}"/>
              </a:ext>
            </a:extLst>
          </p:cNvPr>
          <p:cNvSpPr/>
          <p:nvPr/>
        </p:nvSpPr>
        <p:spPr>
          <a:xfrm>
            <a:off x="1034526" y="5330163"/>
            <a:ext cx="1310899" cy="9819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FUNCHAL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561AB0D-3CC6-B5C5-D93F-7301FA04FF4E}"/>
              </a:ext>
            </a:extLst>
          </p:cNvPr>
          <p:cNvSpPr txBox="1">
            <a:spLocks/>
          </p:cNvSpPr>
          <p:nvPr/>
        </p:nvSpPr>
        <p:spPr>
          <a:xfrm>
            <a:off x="350838" y="900887"/>
            <a:ext cx="11557000" cy="375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A free </a:t>
            </a:r>
            <a:r>
              <a:rPr lang="pt-PT" dirty="0" err="1"/>
              <a:t>Stopover</a:t>
            </a:r>
            <a:r>
              <a:rPr lang="pt-PT" dirty="0"/>
              <a:t> in Portugal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possible</a:t>
            </a:r>
            <a:r>
              <a:rPr lang="pt-PT" dirty="0"/>
              <a:t> </a:t>
            </a:r>
            <a:r>
              <a:rPr lang="pt-PT" dirty="0" err="1"/>
              <a:t>either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inbound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outbound</a:t>
            </a:r>
            <a:r>
              <a:rPr lang="pt-PT" dirty="0"/>
              <a:t> </a:t>
            </a:r>
            <a:r>
              <a:rPr lang="pt-PT" dirty="0" err="1"/>
              <a:t>journey</a:t>
            </a:r>
            <a:r>
              <a:rPr lang="pt-PT" dirty="0"/>
              <a:t>.</a:t>
            </a: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2772F7A0-CC25-A93C-5100-0E33D77767CC}"/>
              </a:ext>
            </a:extLst>
          </p:cNvPr>
          <p:cNvSpPr/>
          <p:nvPr/>
        </p:nvSpPr>
        <p:spPr>
          <a:xfrm>
            <a:off x="5485352" y="3772855"/>
            <a:ext cx="423078" cy="410757"/>
          </a:xfrm>
          <a:prstGeom prst="plus">
            <a:avLst>
              <a:gd name="adj" fmla="val 4065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F865B1-8116-8407-4F95-0D29F3ED6638}"/>
              </a:ext>
            </a:extLst>
          </p:cNvPr>
          <p:cNvCxnSpPr>
            <a:cxnSpLocks/>
          </p:cNvCxnSpPr>
          <p:nvPr/>
        </p:nvCxnSpPr>
        <p:spPr>
          <a:xfrm>
            <a:off x="8445500" y="3573206"/>
            <a:ext cx="0" cy="153508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CACAE0-B4B6-0C31-C7FF-13F9F1B61FDB}"/>
              </a:ext>
            </a:extLst>
          </p:cNvPr>
          <p:cNvCxnSpPr>
            <a:cxnSpLocks/>
          </p:cNvCxnSpPr>
          <p:nvPr/>
        </p:nvCxnSpPr>
        <p:spPr>
          <a:xfrm>
            <a:off x="2923793" y="3533599"/>
            <a:ext cx="0" cy="158357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F00172-3305-6332-C6E2-D002ACDEE6D2}"/>
              </a:ext>
            </a:extLst>
          </p:cNvPr>
          <p:cNvCxnSpPr>
            <a:cxnSpLocks/>
          </p:cNvCxnSpPr>
          <p:nvPr/>
        </p:nvCxnSpPr>
        <p:spPr>
          <a:xfrm flipV="1">
            <a:off x="868526" y="5103102"/>
            <a:ext cx="2083403" cy="1709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ECADCB-8BD8-C312-532F-D82752F3942A}"/>
              </a:ext>
            </a:extLst>
          </p:cNvPr>
          <p:cNvCxnSpPr>
            <a:cxnSpLocks/>
          </p:cNvCxnSpPr>
          <p:nvPr/>
        </p:nvCxnSpPr>
        <p:spPr>
          <a:xfrm>
            <a:off x="8413678" y="5116187"/>
            <a:ext cx="2238094" cy="151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DF16BC-BA49-DA48-FDCE-D146C0F8DE1F}"/>
              </a:ext>
            </a:extLst>
          </p:cNvPr>
          <p:cNvCxnSpPr>
            <a:cxnSpLocks/>
          </p:cNvCxnSpPr>
          <p:nvPr/>
        </p:nvCxnSpPr>
        <p:spPr>
          <a:xfrm>
            <a:off x="10646578" y="5094550"/>
            <a:ext cx="0" cy="120345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CC3794-61DE-98A3-2A91-5FD0AC00A94A}"/>
              </a:ext>
            </a:extLst>
          </p:cNvPr>
          <p:cNvCxnSpPr>
            <a:cxnSpLocks/>
          </p:cNvCxnSpPr>
          <p:nvPr/>
        </p:nvCxnSpPr>
        <p:spPr>
          <a:xfrm>
            <a:off x="882594" y="5100865"/>
            <a:ext cx="0" cy="120345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86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DBA49092-756F-C95A-8B58-500085D43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5</a:t>
            </a:fld>
            <a:endParaRPr lang="pt-PT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3F04C4C-F80E-8025-40B3-18EE3E5D5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91352"/>
            <a:ext cx="12192000" cy="66582"/>
          </a:xfrm>
          <a:prstGeom prst="rect">
            <a:avLst/>
          </a:prstGeom>
        </p:spPr>
      </p:pic>
      <p:sp>
        <p:nvSpPr>
          <p:cNvPr id="24" name="Arc 1">
            <a:extLst>
              <a:ext uri="{FF2B5EF4-FFF2-40B4-BE49-F238E27FC236}">
                <a16:creationId xmlns:a16="http://schemas.microsoft.com/office/drawing/2014/main" id="{A8F74E54-A1C4-C566-CB3F-E2B319C89F8A}"/>
              </a:ext>
            </a:extLst>
          </p:cNvPr>
          <p:cNvSpPr/>
          <p:nvPr/>
        </p:nvSpPr>
        <p:spPr>
          <a:xfrm>
            <a:off x="1380940" y="1705169"/>
            <a:ext cx="9430121" cy="5563096"/>
          </a:xfrm>
          <a:prstGeom prst="arc">
            <a:avLst>
              <a:gd name="adj1" fmla="val 10867431"/>
              <a:gd name="adj2" fmla="val 20257839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Rectangle: Rounded Corners 18">
            <a:extLst>
              <a:ext uri="{FF2B5EF4-FFF2-40B4-BE49-F238E27FC236}">
                <a16:creationId xmlns:a16="http://schemas.microsoft.com/office/drawing/2014/main" id="{75C04AB1-705A-CD5D-A656-3D2A82D280DB}"/>
              </a:ext>
            </a:extLst>
          </p:cNvPr>
          <p:cNvSpPr/>
          <p:nvPr/>
        </p:nvSpPr>
        <p:spPr>
          <a:xfrm>
            <a:off x="3058970" y="3103248"/>
            <a:ext cx="5599363" cy="591350"/>
          </a:xfrm>
          <a:prstGeom prst="rect">
            <a:avLst/>
          </a:prstGeom>
          <a:solidFill>
            <a:schemeClr val="accent5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EDE2AD0-AADF-6CB0-D7C9-5DE37244A9B9}"/>
              </a:ext>
            </a:extLst>
          </p:cNvPr>
          <p:cNvSpPr/>
          <p:nvPr/>
        </p:nvSpPr>
        <p:spPr>
          <a:xfrm>
            <a:off x="747716" y="3200982"/>
            <a:ext cx="1310899" cy="13108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513EC5B-B8CA-3814-AAB5-09BA87D8CF51}"/>
              </a:ext>
            </a:extLst>
          </p:cNvPr>
          <p:cNvSpPr/>
          <p:nvPr/>
        </p:nvSpPr>
        <p:spPr>
          <a:xfrm>
            <a:off x="7155940" y="1214624"/>
            <a:ext cx="1310899" cy="1310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7CD1669-3BDF-DAF3-7993-541EDA6F4BE4}"/>
              </a:ext>
            </a:extLst>
          </p:cNvPr>
          <p:cNvSpPr/>
          <p:nvPr/>
        </p:nvSpPr>
        <p:spPr>
          <a:xfrm>
            <a:off x="2441967" y="1652496"/>
            <a:ext cx="1310899" cy="13108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BDBF5FF1-FB72-0C04-CC9C-50F70B08AB2B}"/>
              </a:ext>
            </a:extLst>
          </p:cNvPr>
          <p:cNvSpPr txBox="1"/>
          <p:nvPr/>
        </p:nvSpPr>
        <p:spPr>
          <a:xfrm>
            <a:off x="810779" y="3533266"/>
            <a:ext cx="1184772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cs typeface="Poppins" pitchFamily="2" charset="77"/>
              </a:rPr>
              <a:t>2 DESTINATIONS FOR THE 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cs typeface="Poppins" pitchFamily="2" charset="77"/>
              </a:rPr>
              <a:t>PRICE OF 1</a:t>
            </a:r>
            <a:endParaRPr lang="en-US" sz="900" b="1" dirty="0">
              <a:solidFill>
                <a:schemeClr val="bg1"/>
              </a:solidFill>
              <a:cs typeface="Poppins" pitchFamily="2" charset="77"/>
            </a:endParaRP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339490E3-7DD1-AEB6-28C6-ADAF5713FAAF}"/>
              </a:ext>
            </a:extLst>
          </p:cNvPr>
          <p:cNvSpPr txBox="1"/>
          <p:nvPr/>
        </p:nvSpPr>
        <p:spPr>
          <a:xfrm>
            <a:off x="2505029" y="1940924"/>
            <a:ext cx="1184772" cy="734047"/>
          </a:xfrm>
          <a:prstGeom prst="rect">
            <a:avLst/>
          </a:prstGeom>
          <a:noFill/>
        </p:spPr>
        <p:txBody>
          <a:bodyPr wrap="square" lIns="41147" tIns="20574" rIns="41147" bIns="20574" rtlCol="0" anchor="ctr" anchorCtr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League Spartan" charset="0"/>
                <a:cs typeface="Poppins"/>
              </a:rPr>
              <a:t>A BREATHTAKING COUNTRY WORTH VISITING</a:t>
            </a:r>
            <a:endParaRPr lang="en-US" sz="900" b="1" dirty="0">
              <a:solidFill>
                <a:schemeClr val="bg1"/>
              </a:solidFill>
              <a:cs typeface="Poppins"/>
            </a:endParaRP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896086E8-740F-5031-3CEA-19C1C3740806}"/>
              </a:ext>
            </a:extLst>
          </p:cNvPr>
          <p:cNvSpPr txBox="1"/>
          <p:nvPr/>
        </p:nvSpPr>
        <p:spPr>
          <a:xfrm>
            <a:off x="7219003" y="1541552"/>
            <a:ext cx="1184772" cy="734047"/>
          </a:xfrm>
          <a:prstGeom prst="rect">
            <a:avLst/>
          </a:prstGeom>
          <a:noFill/>
        </p:spPr>
        <p:txBody>
          <a:bodyPr wrap="square" lIns="41147" tIns="20574" rIns="41147" bIns="20574" rtlCol="0" anchor="ctr" anchorCtr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cs typeface="Poppins"/>
              </a:rPr>
              <a:t>25% DISCOUNT ON A 2</a:t>
            </a:r>
            <a:r>
              <a:rPr lang="en-GB" sz="900" b="1" baseline="30000" dirty="0">
                <a:solidFill>
                  <a:schemeClr val="bg1"/>
                </a:solidFill>
                <a:cs typeface="Poppins"/>
              </a:rPr>
              <a:t>ND</a:t>
            </a:r>
            <a:r>
              <a:rPr lang="en-GB" sz="900" b="1" dirty="0">
                <a:solidFill>
                  <a:schemeClr val="bg1"/>
                </a:solidFill>
                <a:cs typeface="Poppins"/>
              </a:rPr>
              <a:t> STOP IN PORTUGAL (ANY DOMESTIC FLIGHT)</a:t>
            </a:r>
            <a:endParaRPr lang="en-GB" sz="900" b="1" dirty="0">
              <a:solidFill>
                <a:schemeClr val="bg1"/>
              </a:solidFill>
              <a:ea typeface="Verdana"/>
              <a:cs typeface="Poppins"/>
            </a:endParaRPr>
          </a:p>
        </p:txBody>
      </p:sp>
      <p:sp>
        <p:nvSpPr>
          <p:cNvPr id="39" name="TextBox 17">
            <a:extLst>
              <a:ext uri="{FF2B5EF4-FFF2-40B4-BE49-F238E27FC236}">
                <a16:creationId xmlns:a16="http://schemas.microsoft.com/office/drawing/2014/main" id="{A1282376-B4D6-6F71-6EEE-5B45A3760D56}"/>
              </a:ext>
            </a:extLst>
          </p:cNvPr>
          <p:cNvSpPr txBox="1"/>
          <p:nvPr/>
        </p:nvSpPr>
        <p:spPr>
          <a:xfrm>
            <a:off x="3080084" y="3164268"/>
            <a:ext cx="5564142" cy="489365"/>
          </a:xfrm>
          <a:prstGeom prst="rect">
            <a:avLst/>
          </a:prstGeom>
          <a:noFill/>
        </p:spPr>
        <p:txBody>
          <a:bodyPr wrap="square" lIns="45720" tIns="22860" rIns="45720" bIns="22860" anchor="ctr">
            <a:spAutoFit/>
          </a:bodyPr>
          <a:lstStyle/>
          <a:p>
            <a:pPr algn="ctr"/>
            <a:r>
              <a:rPr lang="en-US" sz="1440" dirty="0">
                <a:solidFill>
                  <a:schemeClr val="bg1"/>
                </a:solidFill>
              </a:rPr>
              <a:t>Enjoy a </a:t>
            </a:r>
            <a:r>
              <a:rPr lang="en-US" sz="1440" b="1" dirty="0">
                <a:solidFill>
                  <a:schemeClr val="bg1"/>
                </a:solidFill>
              </a:rPr>
              <a:t>stopover in Lisbon or Porto</a:t>
            </a:r>
            <a:r>
              <a:rPr lang="en-US" sz="1440" dirty="0">
                <a:solidFill>
                  <a:schemeClr val="bg1"/>
                </a:solidFill>
              </a:rPr>
              <a:t> </a:t>
            </a:r>
            <a:endParaRPr lang="en-GB" sz="1440" b="1" dirty="0">
              <a:solidFill>
                <a:schemeClr val="bg1"/>
              </a:solidFill>
            </a:endParaRPr>
          </a:p>
          <a:p>
            <a:pPr algn="ctr"/>
            <a:r>
              <a:rPr lang="en-US" sz="1440" dirty="0">
                <a:solidFill>
                  <a:schemeClr val="bg1"/>
                </a:solidFill>
              </a:rPr>
              <a:t>for </a:t>
            </a:r>
            <a:r>
              <a:rPr lang="en-US" sz="1440" b="1" dirty="0">
                <a:solidFill>
                  <a:schemeClr val="bg1"/>
                </a:solidFill>
              </a:rPr>
              <a:t>1 to 10 days with no airfare extra costs</a:t>
            </a:r>
            <a:r>
              <a:rPr lang="en-US" sz="1440" dirty="0">
                <a:solidFill>
                  <a:schemeClr val="bg1"/>
                </a:solidFill>
              </a:rPr>
              <a:t>.</a:t>
            </a:r>
            <a:endParaRPr lang="en-GB" sz="1440" b="1" dirty="0">
              <a:solidFill>
                <a:schemeClr val="bg1"/>
              </a:solidFill>
              <a:ea typeface="Verdana"/>
            </a:endParaRPr>
          </a:p>
        </p:txBody>
      </p:sp>
      <p:pic>
        <p:nvPicPr>
          <p:cNvPr id="44" name="Picture 9">
            <a:extLst>
              <a:ext uri="{FF2B5EF4-FFF2-40B4-BE49-F238E27FC236}">
                <a16:creationId xmlns:a16="http://schemas.microsoft.com/office/drawing/2014/main" id="{A2148ABC-4CBD-6C33-ACF2-21D94C18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93" y="1462445"/>
            <a:ext cx="2088379" cy="278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A294E2-040E-DA4C-4C48-0F24D431BE29}"/>
              </a:ext>
            </a:extLst>
          </p:cNvPr>
          <p:cNvSpPr/>
          <p:nvPr/>
        </p:nvSpPr>
        <p:spPr>
          <a:xfrm>
            <a:off x="4789058" y="1009516"/>
            <a:ext cx="1310899" cy="13108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5A8E0CD-5461-ED6D-6D0B-8E13EAD48BC6}"/>
              </a:ext>
            </a:extLst>
          </p:cNvPr>
          <p:cNvSpPr txBox="1"/>
          <p:nvPr/>
        </p:nvSpPr>
        <p:spPr>
          <a:xfrm>
            <a:off x="4852119" y="1297943"/>
            <a:ext cx="1184772" cy="734047"/>
          </a:xfrm>
          <a:prstGeom prst="rect">
            <a:avLst/>
          </a:prstGeom>
          <a:noFill/>
        </p:spPr>
        <p:txBody>
          <a:bodyPr wrap="square" lIns="41147" tIns="20574" rIns="41147" bIns="20574" rtlCol="0" anchor="ctr" anchorCtr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ea typeface="+mn-lt"/>
                <a:cs typeface="+mn-lt"/>
              </a:rPr>
              <a:t>EXCLUSIVE </a:t>
            </a:r>
            <a:endParaRPr lang="en-US" sz="900" b="1" dirty="0">
              <a:solidFill>
                <a:schemeClr val="bg1"/>
              </a:solidFill>
              <a:ea typeface="+mn-lt"/>
              <a:cs typeface="Poppins"/>
            </a:endParaRPr>
          </a:p>
          <a:p>
            <a:pPr algn="ctr"/>
            <a:r>
              <a:rPr lang="en-GB" sz="900" b="1" dirty="0">
                <a:solidFill>
                  <a:schemeClr val="bg1"/>
                </a:solidFill>
                <a:ea typeface="+mn-lt"/>
                <a:cs typeface="+mn-lt"/>
              </a:rPr>
              <a:t>OFFERS AND HOTELS WITH SPECIAL PRICES</a:t>
            </a:r>
            <a:endParaRPr lang="en-US" sz="900" b="1" dirty="0">
              <a:solidFill>
                <a:schemeClr val="bg1"/>
              </a:solidFill>
              <a:ea typeface="Verdana"/>
              <a:cs typeface="Poppin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D5A75C7-8DE6-BBD4-A65B-E0FA504971BF}"/>
              </a:ext>
            </a:extLst>
          </p:cNvPr>
          <p:cNvSpPr txBox="1">
            <a:spLocks/>
          </p:cNvSpPr>
          <p:nvPr/>
        </p:nvSpPr>
        <p:spPr>
          <a:xfrm>
            <a:off x="138113" y="6570921"/>
            <a:ext cx="6209524" cy="202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800" dirty="0"/>
              <a:t>Sales | </a:t>
            </a:r>
            <a:r>
              <a:rPr lang="pt-PT" sz="800" dirty="0" err="1"/>
              <a:t>Commercial</a:t>
            </a:r>
            <a:r>
              <a:rPr lang="pt-PT" sz="800" dirty="0"/>
              <a:t> </a:t>
            </a:r>
            <a:r>
              <a:rPr lang="pt-PT" sz="800" dirty="0" err="1"/>
              <a:t>Strategy</a:t>
            </a:r>
            <a:endParaRPr lang="pt-PT" sz="8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AC5FC37-263D-950C-C6DC-464D71A46D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38" y="366713"/>
            <a:ext cx="9777412" cy="400050"/>
          </a:xfrm>
        </p:spPr>
        <p:txBody>
          <a:bodyPr/>
          <a:lstStyle/>
          <a:p>
            <a:r>
              <a:rPr lang="pt-PT" sz="2200" dirty="0"/>
              <a:t>Portugal </a:t>
            </a:r>
            <a:r>
              <a:rPr lang="pt-PT" sz="2200" dirty="0" err="1"/>
              <a:t>Stopover</a:t>
            </a:r>
            <a:r>
              <a:rPr lang="pt-PT" sz="2200" dirty="0"/>
              <a:t> </a:t>
            </a:r>
            <a:r>
              <a:rPr lang="pt-PT" sz="2200" dirty="0" err="1"/>
              <a:t>Program</a:t>
            </a:r>
            <a:r>
              <a:rPr lang="pt-PT" sz="2200" dirty="0"/>
              <a:t> </a:t>
            </a:r>
            <a:r>
              <a:rPr lang="pt-PT" sz="2200" dirty="0" err="1"/>
              <a:t>Conditions</a:t>
            </a:r>
            <a:endParaRPr lang="pt-PT" sz="2200" dirty="0"/>
          </a:p>
        </p:txBody>
      </p:sp>
      <p:sp>
        <p:nvSpPr>
          <p:cNvPr id="25" name="Rectangle: Rounded Corners 18">
            <a:extLst>
              <a:ext uri="{FF2B5EF4-FFF2-40B4-BE49-F238E27FC236}">
                <a16:creationId xmlns:a16="http://schemas.microsoft.com/office/drawing/2014/main" id="{333BDBC8-B48B-35D3-A641-CB0CF05DB718}"/>
              </a:ext>
            </a:extLst>
          </p:cNvPr>
          <p:cNvSpPr/>
          <p:nvPr/>
        </p:nvSpPr>
        <p:spPr>
          <a:xfrm>
            <a:off x="2302538" y="4957297"/>
            <a:ext cx="2433089" cy="12808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C6230DCD-5C17-B9AF-5BC3-FB3804DB4228}"/>
              </a:ext>
            </a:extLst>
          </p:cNvPr>
          <p:cNvSpPr txBox="1"/>
          <p:nvPr/>
        </p:nvSpPr>
        <p:spPr>
          <a:xfrm>
            <a:off x="2368853" y="5066703"/>
            <a:ext cx="2366774" cy="998543"/>
          </a:xfrm>
          <a:prstGeom prst="rect">
            <a:avLst/>
          </a:prstGeom>
          <a:noFill/>
        </p:spPr>
        <p:txBody>
          <a:bodyPr wrap="square" lIns="45720" tIns="22860" rIns="45720" bIns="2286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40" b="1" dirty="0">
                <a:solidFill>
                  <a:schemeClr val="bg1"/>
                </a:solidFill>
              </a:rPr>
              <a:t>All sorts of exclusive offers available for Stopover passengers: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ED0852-8251-7DCF-9EE6-EDE2D78AA3A6}"/>
              </a:ext>
            </a:extLst>
          </p:cNvPr>
          <p:cNvSpPr/>
          <p:nvPr/>
        </p:nvSpPr>
        <p:spPr>
          <a:xfrm>
            <a:off x="4852119" y="4971826"/>
            <a:ext cx="2780715" cy="360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Hotels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1625B9-9FB3-7CE8-0D9B-954E3A4EC865}"/>
              </a:ext>
            </a:extLst>
          </p:cNvPr>
          <p:cNvSpPr/>
          <p:nvPr/>
        </p:nvSpPr>
        <p:spPr>
          <a:xfrm>
            <a:off x="4852119" y="5424693"/>
            <a:ext cx="2780715" cy="360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Activities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5A382B-9855-652B-A2B7-75E6666F1269}"/>
              </a:ext>
            </a:extLst>
          </p:cNvPr>
          <p:cNvSpPr/>
          <p:nvPr/>
        </p:nvSpPr>
        <p:spPr>
          <a:xfrm>
            <a:off x="4852119" y="5877560"/>
            <a:ext cx="2780715" cy="360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Shopping &amp; Services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915DF5-28C0-CE8B-8153-C6F11BBCC6C7}"/>
              </a:ext>
            </a:extLst>
          </p:cNvPr>
          <p:cNvSpPr/>
          <p:nvPr/>
        </p:nvSpPr>
        <p:spPr>
          <a:xfrm>
            <a:off x="7749326" y="4971826"/>
            <a:ext cx="2780715" cy="360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Gastronomy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84EFDF-F698-514E-A95B-EA856E87199C}"/>
              </a:ext>
            </a:extLst>
          </p:cNvPr>
          <p:cNvSpPr/>
          <p:nvPr/>
        </p:nvSpPr>
        <p:spPr>
          <a:xfrm>
            <a:off x="7741846" y="5424693"/>
            <a:ext cx="2780715" cy="360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Heritage &amp; Culture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FE64EA-1792-9B61-4331-69464A446AAC}"/>
              </a:ext>
            </a:extLst>
          </p:cNvPr>
          <p:cNvSpPr/>
          <p:nvPr/>
        </p:nvSpPr>
        <p:spPr>
          <a:xfrm>
            <a:off x="7745239" y="5877560"/>
            <a:ext cx="2780715" cy="360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Tours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033C10F9-91B2-ED09-D6FE-145C0CE62E0E}"/>
              </a:ext>
            </a:extLst>
          </p:cNvPr>
          <p:cNvSpPr txBox="1"/>
          <p:nvPr/>
        </p:nvSpPr>
        <p:spPr>
          <a:xfrm>
            <a:off x="4023360" y="3787218"/>
            <a:ext cx="4634973" cy="710964"/>
          </a:xfrm>
          <a:prstGeom prst="rect">
            <a:avLst/>
          </a:prstGeom>
          <a:solidFill>
            <a:srgbClr val="92D050"/>
          </a:solidFill>
        </p:spPr>
        <p:txBody>
          <a:bodyPr wrap="square" lIns="45720" tIns="22860" rIns="45720" bIns="22860" anchor="ctr">
            <a:spAutoFit/>
          </a:bodyPr>
          <a:lstStyle/>
          <a:p>
            <a:pPr algn="ctr"/>
            <a:r>
              <a:rPr lang="en-US" sz="1440" b="1" dirty="0">
                <a:solidFill>
                  <a:schemeClr val="bg1"/>
                </a:solidFill>
              </a:rPr>
              <a:t>Visit another Portuguese region in your Portugal Stopover period for 25% off any domestic flight.</a:t>
            </a: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5BFE5412-9376-03B5-7034-28B169D82279}"/>
              </a:ext>
            </a:extLst>
          </p:cNvPr>
          <p:cNvSpPr/>
          <p:nvPr/>
        </p:nvSpPr>
        <p:spPr>
          <a:xfrm>
            <a:off x="3307543" y="3944258"/>
            <a:ext cx="448148" cy="410757"/>
          </a:xfrm>
          <a:prstGeom prst="plus">
            <a:avLst>
              <a:gd name="adj" fmla="val 4065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430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DBA49092-756F-C95A-8B58-500085D43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pt-PT" smtClean="0"/>
              <a:t>6</a:t>
            </a:fld>
            <a:endParaRPr lang="pt-PT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3F04C4C-F80E-8025-40B3-18EE3E5D5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1352"/>
            <a:ext cx="12192000" cy="6658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D5A75C7-8DE6-BBD4-A65B-E0FA504971BF}"/>
              </a:ext>
            </a:extLst>
          </p:cNvPr>
          <p:cNvSpPr txBox="1">
            <a:spLocks/>
          </p:cNvSpPr>
          <p:nvPr/>
        </p:nvSpPr>
        <p:spPr>
          <a:xfrm>
            <a:off x="138113" y="6570921"/>
            <a:ext cx="6209524" cy="202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800"/>
              <a:t>Sales | Commercial Strategy</a:t>
            </a:r>
            <a:endParaRPr lang="pt-PT" sz="8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A6AAC92-6FD8-280F-528B-005A6CC01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sz="2200" dirty="0" err="1"/>
              <a:t>How</a:t>
            </a:r>
            <a:r>
              <a:rPr lang="pt-PT" sz="2200" dirty="0"/>
              <a:t> to </a:t>
            </a:r>
            <a:r>
              <a:rPr lang="pt-PT" sz="2200" dirty="0" err="1"/>
              <a:t>book</a:t>
            </a:r>
            <a:r>
              <a:rPr lang="pt-PT" sz="2200" dirty="0"/>
              <a:t> a </a:t>
            </a:r>
            <a:r>
              <a:rPr lang="pt-PT" sz="2200" dirty="0" err="1"/>
              <a:t>Stopover</a:t>
            </a:r>
            <a:r>
              <a:rPr lang="pt-PT" sz="2200" dirty="0"/>
              <a:t>?</a:t>
            </a:r>
          </a:p>
        </p:txBody>
      </p:sp>
      <p:grpSp>
        <p:nvGrpSpPr>
          <p:cNvPr id="47" name="Agrupar 7">
            <a:extLst>
              <a:ext uri="{FF2B5EF4-FFF2-40B4-BE49-F238E27FC236}">
                <a16:creationId xmlns:a16="http://schemas.microsoft.com/office/drawing/2014/main" id="{51230D12-3125-9786-BA75-234704096577}"/>
              </a:ext>
            </a:extLst>
          </p:cNvPr>
          <p:cNvGrpSpPr/>
          <p:nvPr/>
        </p:nvGrpSpPr>
        <p:grpSpPr>
          <a:xfrm>
            <a:off x="7771855" y="1438294"/>
            <a:ext cx="4078928" cy="2076403"/>
            <a:chOff x="9372265" y="2859227"/>
            <a:chExt cx="9064461" cy="4614319"/>
          </a:xfrm>
          <a:solidFill>
            <a:schemeClr val="accent3"/>
          </a:solidFill>
        </p:grpSpPr>
        <p:sp>
          <p:nvSpPr>
            <p:cNvPr id="48" name="Donut 11">
              <a:extLst>
                <a:ext uri="{FF2B5EF4-FFF2-40B4-BE49-F238E27FC236}">
                  <a16:creationId xmlns:a16="http://schemas.microsoft.com/office/drawing/2014/main" id="{C6CF8B71-2939-2669-D411-760CBA9C3D6D}"/>
                </a:ext>
              </a:extLst>
            </p:cNvPr>
            <p:cNvSpPr/>
            <p:nvPr/>
          </p:nvSpPr>
          <p:spPr>
            <a:xfrm>
              <a:off x="11812112" y="2859227"/>
              <a:ext cx="4184766" cy="4184766"/>
            </a:xfrm>
            <a:prstGeom prst="donut">
              <a:avLst>
                <a:gd name="adj" fmla="val 20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9" name="Right Arrow 15">
              <a:extLst>
                <a:ext uri="{FF2B5EF4-FFF2-40B4-BE49-F238E27FC236}">
                  <a16:creationId xmlns:a16="http://schemas.microsoft.com/office/drawing/2014/main" id="{522D3461-A006-71DA-2F73-4726F2F61823}"/>
                </a:ext>
              </a:extLst>
            </p:cNvPr>
            <p:cNvSpPr/>
            <p:nvPr/>
          </p:nvSpPr>
          <p:spPr>
            <a:xfrm>
              <a:off x="9372265" y="5760175"/>
              <a:ext cx="9064461" cy="1713371"/>
            </a:xfrm>
            <a:prstGeom prst="rightArrow">
              <a:avLst>
                <a:gd name="adj1" fmla="val 50000"/>
                <a:gd name="adj2" fmla="val 720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50" name="Agrupar 12">
            <a:extLst>
              <a:ext uri="{FF2B5EF4-FFF2-40B4-BE49-F238E27FC236}">
                <a16:creationId xmlns:a16="http://schemas.microsoft.com/office/drawing/2014/main" id="{1959042D-8F72-D190-F113-89BD68EE2A48}"/>
              </a:ext>
            </a:extLst>
          </p:cNvPr>
          <p:cNvGrpSpPr/>
          <p:nvPr/>
        </p:nvGrpSpPr>
        <p:grpSpPr>
          <a:xfrm>
            <a:off x="4064229" y="1438294"/>
            <a:ext cx="4078928" cy="2076403"/>
            <a:chOff x="9372265" y="2859227"/>
            <a:chExt cx="9064461" cy="4614319"/>
          </a:xfrm>
        </p:grpSpPr>
        <p:sp>
          <p:nvSpPr>
            <p:cNvPr id="51" name="Donut 11">
              <a:extLst>
                <a:ext uri="{FF2B5EF4-FFF2-40B4-BE49-F238E27FC236}">
                  <a16:creationId xmlns:a16="http://schemas.microsoft.com/office/drawing/2014/main" id="{2B7946E9-9938-E0F4-704D-35E8B7648CE4}"/>
                </a:ext>
              </a:extLst>
            </p:cNvPr>
            <p:cNvSpPr/>
            <p:nvPr/>
          </p:nvSpPr>
          <p:spPr>
            <a:xfrm>
              <a:off x="11812112" y="2859227"/>
              <a:ext cx="4184766" cy="4184766"/>
            </a:xfrm>
            <a:prstGeom prst="donut">
              <a:avLst>
                <a:gd name="adj" fmla="val 2049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2" name="Right Arrow 15">
              <a:extLst>
                <a:ext uri="{FF2B5EF4-FFF2-40B4-BE49-F238E27FC236}">
                  <a16:creationId xmlns:a16="http://schemas.microsoft.com/office/drawing/2014/main" id="{C6B6C263-7B8E-47E9-6C6B-B27E30230FB2}"/>
                </a:ext>
              </a:extLst>
            </p:cNvPr>
            <p:cNvSpPr/>
            <p:nvPr/>
          </p:nvSpPr>
          <p:spPr>
            <a:xfrm>
              <a:off x="9372265" y="5760175"/>
              <a:ext cx="9064461" cy="1713371"/>
            </a:xfrm>
            <a:prstGeom prst="rightArrow">
              <a:avLst>
                <a:gd name="adj1" fmla="val 50000"/>
                <a:gd name="adj2" fmla="val 720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53" name="Agrupar 15">
            <a:extLst>
              <a:ext uri="{FF2B5EF4-FFF2-40B4-BE49-F238E27FC236}">
                <a16:creationId xmlns:a16="http://schemas.microsoft.com/office/drawing/2014/main" id="{90EFCF37-DFFC-D828-444E-20EB7AABEC4C}"/>
              </a:ext>
            </a:extLst>
          </p:cNvPr>
          <p:cNvGrpSpPr/>
          <p:nvPr/>
        </p:nvGrpSpPr>
        <p:grpSpPr>
          <a:xfrm>
            <a:off x="356605" y="1438294"/>
            <a:ext cx="4078928" cy="2076403"/>
            <a:chOff x="9372265" y="2859227"/>
            <a:chExt cx="9064461" cy="4614319"/>
          </a:xfrm>
          <a:solidFill>
            <a:schemeClr val="accent1"/>
          </a:solidFill>
        </p:grpSpPr>
        <p:sp>
          <p:nvSpPr>
            <p:cNvPr id="54" name="Donut 11">
              <a:extLst>
                <a:ext uri="{FF2B5EF4-FFF2-40B4-BE49-F238E27FC236}">
                  <a16:creationId xmlns:a16="http://schemas.microsoft.com/office/drawing/2014/main" id="{1DFE4AB0-101C-5CEA-8FF6-166D688FB3D8}"/>
                </a:ext>
              </a:extLst>
            </p:cNvPr>
            <p:cNvSpPr/>
            <p:nvPr/>
          </p:nvSpPr>
          <p:spPr>
            <a:xfrm>
              <a:off x="11812112" y="2859227"/>
              <a:ext cx="4184766" cy="4184766"/>
            </a:xfrm>
            <a:prstGeom prst="donut">
              <a:avLst>
                <a:gd name="adj" fmla="val 204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Right Arrow 15">
              <a:extLst>
                <a:ext uri="{FF2B5EF4-FFF2-40B4-BE49-F238E27FC236}">
                  <a16:creationId xmlns:a16="http://schemas.microsoft.com/office/drawing/2014/main" id="{B36C24CF-8DFC-287E-21B3-FD55CCFB8A90}"/>
                </a:ext>
              </a:extLst>
            </p:cNvPr>
            <p:cNvSpPr/>
            <p:nvPr/>
          </p:nvSpPr>
          <p:spPr>
            <a:xfrm>
              <a:off x="9372265" y="5760175"/>
              <a:ext cx="9064461" cy="1713371"/>
            </a:xfrm>
            <a:prstGeom prst="rightArrow">
              <a:avLst>
                <a:gd name="adj1" fmla="val 50000"/>
                <a:gd name="adj2" fmla="val 720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56" name="TextBox 21">
            <a:extLst>
              <a:ext uri="{FF2B5EF4-FFF2-40B4-BE49-F238E27FC236}">
                <a16:creationId xmlns:a16="http://schemas.microsoft.com/office/drawing/2014/main" id="{6B461A02-985C-7501-61AE-6B232C45DFB3}"/>
              </a:ext>
            </a:extLst>
          </p:cNvPr>
          <p:cNvSpPr txBox="1"/>
          <p:nvPr/>
        </p:nvSpPr>
        <p:spPr>
          <a:xfrm>
            <a:off x="976453" y="2973212"/>
            <a:ext cx="2839239" cy="3139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4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See if the route is eligible</a:t>
            </a:r>
          </a:p>
        </p:txBody>
      </p:sp>
      <p:sp>
        <p:nvSpPr>
          <p:cNvPr id="57" name="TextBox 22">
            <a:extLst>
              <a:ext uri="{FF2B5EF4-FFF2-40B4-BE49-F238E27FC236}">
                <a16:creationId xmlns:a16="http://schemas.microsoft.com/office/drawing/2014/main" id="{C43F7DFD-8322-89CA-D0E5-AA5109202A60}"/>
              </a:ext>
            </a:extLst>
          </p:cNvPr>
          <p:cNvSpPr txBox="1"/>
          <p:nvPr/>
        </p:nvSpPr>
        <p:spPr>
          <a:xfrm>
            <a:off x="4427916" y="2973212"/>
            <a:ext cx="3336170" cy="3139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40" b="1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See where to make a stopover</a:t>
            </a:r>
          </a:p>
        </p:txBody>
      </p:sp>
      <p:sp>
        <p:nvSpPr>
          <p:cNvPr id="58" name="TextBox 23">
            <a:extLst>
              <a:ext uri="{FF2B5EF4-FFF2-40B4-BE49-F238E27FC236}">
                <a16:creationId xmlns:a16="http://schemas.microsoft.com/office/drawing/2014/main" id="{6B66283B-1FC2-37BD-8BFB-7F470677458D}"/>
              </a:ext>
            </a:extLst>
          </p:cNvPr>
          <p:cNvSpPr txBox="1"/>
          <p:nvPr/>
        </p:nvSpPr>
        <p:spPr>
          <a:xfrm>
            <a:off x="8954353" y="2973212"/>
            <a:ext cx="1713931" cy="3139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4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Book the flight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B05938-2EC0-C248-BF70-633A5F024A74}"/>
              </a:ext>
            </a:extLst>
          </p:cNvPr>
          <p:cNvSpPr txBox="1"/>
          <p:nvPr/>
        </p:nvSpPr>
        <p:spPr>
          <a:xfrm>
            <a:off x="350838" y="3550919"/>
            <a:ext cx="35305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C2C2C"/>
                </a:solidFill>
                <a:latin typeface="Lato" panose="020F0502020204030203" pitchFamily="34" charset="0"/>
              </a:rPr>
              <a:t>Check if the </a:t>
            </a:r>
            <a:r>
              <a:rPr lang="en-US" b="0" i="0" dirty="0">
                <a:solidFill>
                  <a:srgbClr val="2C2C2C"/>
                </a:solidFill>
                <a:effectLst/>
                <a:latin typeface="Lato" panose="020F0502020204030203" pitchFamily="34" charset="0"/>
              </a:rPr>
              <a:t>cities of origin and destination as well as the flights </a:t>
            </a:r>
            <a:r>
              <a:rPr lang="en-US" dirty="0">
                <a:solidFill>
                  <a:srgbClr val="2C2C2C"/>
                </a:solidFill>
                <a:latin typeface="Lato" panose="020F0502020204030203" pitchFamily="34" charset="0"/>
              </a:rPr>
              <a:t>(one of them </a:t>
            </a:r>
            <a:r>
              <a:rPr lang="en-US" b="0" i="0" dirty="0">
                <a:solidFill>
                  <a:srgbClr val="2C2C2C"/>
                </a:solidFill>
                <a:effectLst/>
                <a:latin typeface="Lato" panose="020F0502020204030203" pitchFamily="34" charset="0"/>
              </a:rPr>
              <a:t>operated by TAP) are eligible for a Portugal Stopover.</a:t>
            </a:r>
            <a:endParaRPr lang="pt-PT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237D5A4-6E56-EE12-D48C-9161717F361D}"/>
              </a:ext>
            </a:extLst>
          </p:cNvPr>
          <p:cNvSpPr txBox="1"/>
          <p:nvPr/>
        </p:nvSpPr>
        <p:spPr>
          <a:xfrm>
            <a:off x="4241278" y="3550919"/>
            <a:ext cx="35305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C2C2C"/>
                </a:solidFill>
                <a:effectLst/>
                <a:latin typeface="Lato" panose="020F0502020204030203" pitchFamily="34" charset="0"/>
              </a:rPr>
              <a:t>After meeting Portugal Stopover criteria, the Stopover city must be selected: Lisbon or Porto.</a:t>
            </a:r>
            <a:endParaRPr lang="pt-PT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C5C24C7-246D-327A-1A99-078A2CB509A3}"/>
              </a:ext>
            </a:extLst>
          </p:cNvPr>
          <p:cNvSpPr txBox="1"/>
          <p:nvPr/>
        </p:nvSpPr>
        <p:spPr>
          <a:xfrm>
            <a:off x="8131718" y="3564140"/>
            <a:ext cx="35305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C2C2C"/>
                </a:solidFill>
                <a:effectLst/>
                <a:latin typeface="Lato" panose="020F0502020204030203" pitchFamily="34" charset="0"/>
              </a:rPr>
              <a:t>Select whether the stopover will occur on the outbound or inbound flight, as well as its duration (</a:t>
            </a:r>
            <a:r>
              <a:rPr lang="en-US" b="0" i="0" u="sng" dirty="0">
                <a:solidFill>
                  <a:srgbClr val="2C2C2C"/>
                </a:solidFill>
                <a:effectLst/>
                <a:latin typeface="Lato" panose="020F0502020204030203" pitchFamily="34" charset="0"/>
              </a:rPr>
              <a:t>up to 10 days</a:t>
            </a:r>
            <a:r>
              <a:rPr lang="en-US" b="0" i="0" dirty="0">
                <a:solidFill>
                  <a:srgbClr val="2C2C2C"/>
                </a:solidFill>
                <a:effectLst/>
                <a:latin typeface="Lato" panose="020F0502020204030203" pitchFamily="34" charset="0"/>
              </a:rPr>
              <a:t>).</a:t>
            </a:r>
            <a:endParaRPr lang="pt-PT" dirty="0"/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B3C83ED9-FD47-A413-BB12-5B8301C92F55}"/>
              </a:ext>
            </a:extLst>
          </p:cNvPr>
          <p:cNvSpPr/>
          <p:nvPr/>
        </p:nvSpPr>
        <p:spPr>
          <a:xfrm>
            <a:off x="9626600" y="4764469"/>
            <a:ext cx="495300" cy="57027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D16A99B-8E43-357F-F047-2ECFF4C82979}"/>
              </a:ext>
            </a:extLst>
          </p:cNvPr>
          <p:cNvSpPr/>
          <p:nvPr/>
        </p:nvSpPr>
        <p:spPr>
          <a:xfrm>
            <a:off x="350838" y="5351221"/>
            <a:ext cx="11311457" cy="6810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During this Stopover period (up to 10 days), the passenger can also benefit from a discount of 25% on any domestic flight to visit another Portuguese city.</a:t>
            </a:r>
          </a:p>
        </p:txBody>
      </p:sp>
    </p:spTree>
    <p:extLst>
      <p:ext uri="{BB962C8B-B14F-4D97-AF65-F5344CB8AC3E}">
        <p14:creationId xmlns:p14="http://schemas.microsoft.com/office/powerpoint/2010/main" val="344937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69BC4B7E-5AEE-41F9-FB2A-752455D3D20D}"/>
              </a:ext>
            </a:extLst>
          </p:cNvPr>
          <p:cNvSpPr txBox="1">
            <a:spLocks/>
          </p:cNvSpPr>
          <p:nvPr/>
        </p:nvSpPr>
        <p:spPr>
          <a:xfrm>
            <a:off x="304800" y="2729740"/>
            <a:ext cx="11541760" cy="261225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530"/>
              </a:spcBef>
              <a:buNone/>
            </a:pPr>
            <a:r>
              <a:rPr lang="en-US" sz="1200" spc="-5" dirty="0"/>
              <a:t>Launched</a:t>
            </a:r>
            <a:r>
              <a:rPr lang="en-US" sz="1200" spc="-35" dirty="0"/>
              <a:t> </a:t>
            </a:r>
            <a:r>
              <a:rPr lang="en-US" sz="1200" dirty="0"/>
              <a:t>in</a:t>
            </a:r>
            <a:r>
              <a:rPr lang="en-US" sz="1200" spc="-25" dirty="0"/>
              <a:t> </a:t>
            </a:r>
            <a:r>
              <a:rPr lang="en-US" sz="1200" spc="-5" dirty="0"/>
              <a:t>2016</a:t>
            </a:r>
          </a:p>
          <a:p>
            <a:pPr marL="0" indent="0" algn="ctr">
              <a:lnSpc>
                <a:spcPct val="100000"/>
              </a:lnSpc>
              <a:spcBef>
                <a:spcPts val="434"/>
              </a:spcBef>
              <a:buNone/>
            </a:pPr>
            <a:r>
              <a:rPr lang="en-US" sz="1200" dirty="0"/>
              <a:t>—</a:t>
            </a:r>
          </a:p>
          <a:p>
            <a:pPr marL="0" indent="0" algn="ctr">
              <a:lnSpc>
                <a:spcPct val="100000"/>
              </a:lnSpc>
              <a:spcBef>
                <a:spcPts val="430"/>
              </a:spcBef>
              <a:buNone/>
            </a:pPr>
            <a:r>
              <a:rPr lang="en-US" sz="1200" dirty="0"/>
              <a:t>1</a:t>
            </a:r>
            <a:r>
              <a:rPr lang="en-US" sz="1200" spc="-15" dirty="0"/>
              <a:t> </a:t>
            </a:r>
            <a:r>
              <a:rPr lang="en-US" sz="1200" spc="-5" dirty="0"/>
              <a:t>free</a:t>
            </a:r>
            <a:r>
              <a:rPr lang="en-US" sz="1200" spc="15" dirty="0"/>
              <a:t> </a:t>
            </a:r>
            <a:r>
              <a:rPr lang="en-US" sz="1200" spc="-5" dirty="0"/>
              <a:t>stop</a:t>
            </a:r>
            <a:r>
              <a:rPr lang="en-US" sz="1200" spc="-15" dirty="0"/>
              <a:t> </a:t>
            </a:r>
            <a:r>
              <a:rPr lang="en-US" sz="1200" spc="-5" dirty="0"/>
              <a:t>in</a:t>
            </a:r>
            <a:r>
              <a:rPr lang="en-US" sz="1200" spc="-20" dirty="0"/>
              <a:t> </a:t>
            </a:r>
            <a:r>
              <a:rPr lang="en-US" sz="1200" spc="-5" dirty="0"/>
              <a:t>Lisbon</a:t>
            </a:r>
            <a:r>
              <a:rPr lang="en-US" sz="1200" spc="-20" dirty="0"/>
              <a:t> </a:t>
            </a:r>
            <a:r>
              <a:rPr lang="en-US" sz="1200" dirty="0"/>
              <a:t>or Porto</a:t>
            </a:r>
          </a:p>
          <a:p>
            <a:pPr marL="0" indent="0" algn="ctr">
              <a:lnSpc>
                <a:spcPct val="100000"/>
              </a:lnSpc>
              <a:spcBef>
                <a:spcPts val="430"/>
              </a:spcBef>
              <a:buNone/>
            </a:pPr>
            <a:r>
              <a:rPr lang="en-US" sz="1200" dirty="0"/>
              <a:t>—</a:t>
            </a:r>
          </a:p>
          <a:p>
            <a:pPr marL="0" indent="0" algn="ctr">
              <a:lnSpc>
                <a:spcPct val="100000"/>
              </a:lnSpc>
              <a:spcBef>
                <a:spcPts val="434"/>
              </a:spcBef>
              <a:buNone/>
            </a:pPr>
            <a:r>
              <a:rPr lang="en-US" sz="1200" spc="-5" dirty="0"/>
              <a:t>Hotel</a:t>
            </a:r>
            <a:r>
              <a:rPr lang="en-US" sz="1200" spc="-45" dirty="0"/>
              <a:t> </a:t>
            </a:r>
            <a:r>
              <a:rPr lang="en-US" sz="1200" spc="-5" dirty="0"/>
              <a:t>discounts</a:t>
            </a:r>
          </a:p>
          <a:p>
            <a:pPr marL="0" indent="0" algn="ctr">
              <a:lnSpc>
                <a:spcPct val="100000"/>
              </a:lnSpc>
              <a:spcBef>
                <a:spcPts val="434"/>
              </a:spcBef>
              <a:buNone/>
            </a:pPr>
            <a:r>
              <a:rPr lang="en-US" sz="1200" dirty="0"/>
              <a:t>—</a:t>
            </a:r>
          </a:p>
          <a:p>
            <a:pPr marL="0" indent="0" algn="ctr">
              <a:lnSpc>
                <a:spcPct val="100000"/>
              </a:lnSpc>
              <a:spcBef>
                <a:spcPts val="430"/>
              </a:spcBef>
              <a:buNone/>
            </a:pPr>
            <a:r>
              <a:rPr lang="en-US" sz="1200" spc="-5" dirty="0"/>
              <a:t>Special offers</a:t>
            </a:r>
          </a:p>
          <a:p>
            <a:pPr marL="0" indent="0" algn="ctr">
              <a:lnSpc>
                <a:spcPct val="100000"/>
              </a:lnSpc>
              <a:spcBef>
                <a:spcPts val="430"/>
              </a:spcBef>
              <a:buNone/>
            </a:pPr>
            <a:r>
              <a:rPr lang="en-US" sz="1200" dirty="0"/>
              <a:t>—</a:t>
            </a:r>
          </a:p>
          <a:p>
            <a:pPr marL="0" indent="0" algn="ctr">
              <a:lnSpc>
                <a:spcPct val="100000"/>
              </a:lnSpc>
              <a:spcBef>
                <a:spcPts val="434"/>
              </a:spcBef>
              <a:buNone/>
            </a:pPr>
            <a:r>
              <a:rPr lang="en-US" sz="1200" spc="-5" dirty="0"/>
              <a:t>Stay</a:t>
            </a:r>
            <a:r>
              <a:rPr lang="en-US" sz="1200" spc="-20" dirty="0"/>
              <a:t> </a:t>
            </a:r>
            <a:r>
              <a:rPr lang="en-US" sz="1200" spc="-5" dirty="0"/>
              <a:t>up </a:t>
            </a:r>
            <a:r>
              <a:rPr lang="en-US" sz="1200" dirty="0"/>
              <a:t>to 3</a:t>
            </a:r>
            <a:r>
              <a:rPr lang="en-US" sz="1200" spc="-10" dirty="0"/>
              <a:t> </a:t>
            </a:r>
            <a:r>
              <a:rPr lang="en-US" sz="1200" spc="-5" dirty="0"/>
              <a:t>nights</a:t>
            </a:r>
            <a:r>
              <a:rPr lang="en-US" sz="1200" spc="10" dirty="0"/>
              <a:t> </a:t>
            </a:r>
            <a:r>
              <a:rPr lang="en-US" sz="1200" dirty="0"/>
              <a:t>-&gt;</a:t>
            </a:r>
            <a:r>
              <a:rPr lang="en-US" sz="1200" spc="-5" dirty="0"/>
              <a:t> Stay</a:t>
            </a:r>
            <a:r>
              <a:rPr lang="en-US" sz="1200" spc="-20" dirty="0"/>
              <a:t> </a:t>
            </a:r>
            <a:r>
              <a:rPr lang="en-US" sz="1200" spc="-5" dirty="0"/>
              <a:t>up </a:t>
            </a:r>
            <a:r>
              <a:rPr lang="en-US" sz="1200" dirty="0"/>
              <a:t>to 5</a:t>
            </a:r>
            <a:r>
              <a:rPr lang="en-US" sz="1200" spc="-10" dirty="0"/>
              <a:t> </a:t>
            </a:r>
            <a:r>
              <a:rPr lang="en-US" sz="1200" spc="-5" dirty="0"/>
              <a:t>nights</a:t>
            </a:r>
            <a:r>
              <a:rPr lang="en-US" sz="1200" dirty="0"/>
              <a:t> </a:t>
            </a:r>
            <a:r>
              <a:rPr lang="en-US" sz="1200" spc="-5" dirty="0"/>
              <a:t>(2017)</a:t>
            </a:r>
          </a:p>
          <a:p>
            <a:pPr marL="0" indent="0" algn="ctr">
              <a:lnSpc>
                <a:spcPct val="100000"/>
              </a:lnSpc>
              <a:spcBef>
                <a:spcPts val="430"/>
              </a:spcBef>
              <a:buNone/>
            </a:pPr>
            <a:r>
              <a:rPr lang="en-US" sz="1200" dirty="0"/>
              <a:t>—</a:t>
            </a:r>
          </a:p>
          <a:p>
            <a:pPr marL="0" indent="0" algn="ctr">
              <a:lnSpc>
                <a:spcPct val="100000"/>
              </a:lnSpc>
              <a:spcBef>
                <a:spcPts val="434"/>
              </a:spcBef>
              <a:buNone/>
            </a:pPr>
            <a:r>
              <a:rPr lang="en-US" sz="1200" spc="-5" dirty="0"/>
              <a:t>Final</a:t>
            </a:r>
            <a:r>
              <a:rPr lang="en-US" sz="1200" dirty="0"/>
              <a:t> </a:t>
            </a:r>
            <a:r>
              <a:rPr lang="en-US" sz="1200" spc="-5" dirty="0"/>
              <a:t>destination</a:t>
            </a:r>
            <a:r>
              <a:rPr lang="en-US" sz="1200" spc="10" dirty="0"/>
              <a:t> </a:t>
            </a:r>
            <a:r>
              <a:rPr lang="en-US" sz="1200" dirty="0"/>
              <a:t>also</a:t>
            </a:r>
            <a:r>
              <a:rPr lang="en-US" sz="1200" spc="5" dirty="0"/>
              <a:t> </a:t>
            </a:r>
            <a:r>
              <a:rPr lang="en-US" sz="1200" spc="-5" dirty="0"/>
              <a:t>in</a:t>
            </a:r>
            <a:r>
              <a:rPr lang="en-US" sz="1200" spc="5" dirty="0"/>
              <a:t> </a:t>
            </a:r>
            <a:r>
              <a:rPr lang="en-US" sz="1200" spc="-5" dirty="0"/>
              <a:t>Algarve,</a:t>
            </a:r>
            <a:r>
              <a:rPr lang="en-US" sz="1200" spc="5" dirty="0"/>
              <a:t> </a:t>
            </a:r>
            <a:r>
              <a:rPr lang="en-US" sz="1200" spc="-5" dirty="0"/>
              <a:t>Madeira</a:t>
            </a:r>
            <a:r>
              <a:rPr lang="en-US" sz="1200" spc="10" dirty="0"/>
              <a:t> </a:t>
            </a:r>
            <a:r>
              <a:rPr lang="en-US" sz="1200" dirty="0"/>
              <a:t>or</a:t>
            </a:r>
            <a:r>
              <a:rPr lang="en-US" sz="1200" spc="10" dirty="0"/>
              <a:t> </a:t>
            </a:r>
            <a:r>
              <a:rPr lang="en-US" sz="1200" spc="-5" dirty="0"/>
              <a:t>Azores (2017)</a:t>
            </a:r>
          </a:p>
        </p:txBody>
      </p:sp>
      <p:grpSp>
        <p:nvGrpSpPr>
          <p:cNvPr id="8" name="object 11">
            <a:extLst>
              <a:ext uri="{FF2B5EF4-FFF2-40B4-BE49-F238E27FC236}">
                <a16:creationId xmlns:a16="http://schemas.microsoft.com/office/drawing/2014/main" id="{AAEF2628-5B2B-33DE-C0D5-37B9621A6061}"/>
              </a:ext>
            </a:extLst>
          </p:cNvPr>
          <p:cNvGrpSpPr/>
          <p:nvPr/>
        </p:nvGrpSpPr>
        <p:grpSpPr>
          <a:xfrm>
            <a:off x="2526792" y="1434270"/>
            <a:ext cx="7108063" cy="1263904"/>
            <a:chOff x="2526792" y="1280160"/>
            <a:chExt cx="7108063" cy="1263904"/>
          </a:xfrm>
        </p:grpSpPr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CFBF6FF6-3BEF-F092-5D97-9A2C5BE37A2D}"/>
                </a:ext>
              </a:extLst>
            </p:cNvPr>
            <p:cNvSpPr/>
            <p:nvPr/>
          </p:nvSpPr>
          <p:spPr>
            <a:xfrm>
              <a:off x="8382000" y="1289304"/>
              <a:ext cx="1252855" cy="1254760"/>
            </a:xfrm>
            <a:custGeom>
              <a:avLst/>
              <a:gdLst/>
              <a:ahLst/>
              <a:cxnLst/>
              <a:rect l="l" t="t" r="r" b="b"/>
              <a:pathLst>
                <a:path w="1252854" h="1254760">
                  <a:moveTo>
                    <a:pt x="626364" y="0"/>
                  </a:moveTo>
                  <a:lnTo>
                    <a:pt x="577411" y="1886"/>
                  </a:lnTo>
                  <a:lnTo>
                    <a:pt x="529490" y="7454"/>
                  </a:lnTo>
                  <a:lnTo>
                    <a:pt x="482739" y="16564"/>
                  </a:lnTo>
                  <a:lnTo>
                    <a:pt x="437297" y="29075"/>
                  </a:lnTo>
                  <a:lnTo>
                    <a:pt x="393303" y="44849"/>
                  </a:lnTo>
                  <a:lnTo>
                    <a:pt x="350897" y="63745"/>
                  </a:lnTo>
                  <a:lnTo>
                    <a:pt x="310218" y="85626"/>
                  </a:lnTo>
                  <a:lnTo>
                    <a:pt x="271405" y="110350"/>
                  </a:lnTo>
                  <a:lnTo>
                    <a:pt x="234598" y="137779"/>
                  </a:lnTo>
                  <a:lnTo>
                    <a:pt x="199935" y="167774"/>
                  </a:lnTo>
                  <a:lnTo>
                    <a:pt x="167556" y="200194"/>
                  </a:lnTo>
                  <a:lnTo>
                    <a:pt x="137599" y="234900"/>
                  </a:lnTo>
                  <a:lnTo>
                    <a:pt x="110205" y="271753"/>
                  </a:lnTo>
                  <a:lnTo>
                    <a:pt x="85513" y="310613"/>
                  </a:lnTo>
                  <a:lnTo>
                    <a:pt x="63661" y="351341"/>
                  </a:lnTo>
                  <a:lnTo>
                    <a:pt x="44789" y="393798"/>
                  </a:lnTo>
                  <a:lnTo>
                    <a:pt x="29036" y="437844"/>
                  </a:lnTo>
                  <a:lnTo>
                    <a:pt x="16541" y="483339"/>
                  </a:lnTo>
                  <a:lnTo>
                    <a:pt x="7444" y="530143"/>
                  </a:lnTo>
                  <a:lnTo>
                    <a:pt x="1884" y="578119"/>
                  </a:lnTo>
                  <a:lnTo>
                    <a:pt x="0" y="627126"/>
                  </a:lnTo>
                  <a:lnTo>
                    <a:pt x="1884" y="676132"/>
                  </a:lnTo>
                  <a:lnTo>
                    <a:pt x="7444" y="724108"/>
                  </a:lnTo>
                  <a:lnTo>
                    <a:pt x="16541" y="770912"/>
                  </a:lnTo>
                  <a:lnTo>
                    <a:pt x="29036" y="816407"/>
                  </a:lnTo>
                  <a:lnTo>
                    <a:pt x="44789" y="860453"/>
                  </a:lnTo>
                  <a:lnTo>
                    <a:pt x="63661" y="902910"/>
                  </a:lnTo>
                  <a:lnTo>
                    <a:pt x="85513" y="943638"/>
                  </a:lnTo>
                  <a:lnTo>
                    <a:pt x="110205" y="982498"/>
                  </a:lnTo>
                  <a:lnTo>
                    <a:pt x="137599" y="1019351"/>
                  </a:lnTo>
                  <a:lnTo>
                    <a:pt x="167556" y="1054057"/>
                  </a:lnTo>
                  <a:lnTo>
                    <a:pt x="199935" y="1086477"/>
                  </a:lnTo>
                  <a:lnTo>
                    <a:pt x="234598" y="1116472"/>
                  </a:lnTo>
                  <a:lnTo>
                    <a:pt x="271405" y="1143901"/>
                  </a:lnTo>
                  <a:lnTo>
                    <a:pt x="310218" y="1168625"/>
                  </a:lnTo>
                  <a:lnTo>
                    <a:pt x="350897" y="1190506"/>
                  </a:lnTo>
                  <a:lnTo>
                    <a:pt x="393303" y="1209402"/>
                  </a:lnTo>
                  <a:lnTo>
                    <a:pt x="437297" y="1225176"/>
                  </a:lnTo>
                  <a:lnTo>
                    <a:pt x="482739" y="1237687"/>
                  </a:lnTo>
                  <a:lnTo>
                    <a:pt x="529490" y="1246797"/>
                  </a:lnTo>
                  <a:lnTo>
                    <a:pt x="577411" y="1252365"/>
                  </a:lnTo>
                  <a:lnTo>
                    <a:pt x="626364" y="1254252"/>
                  </a:lnTo>
                  <a:lnTo>
                    <a:pt x="675316" y="1252365"/>
                  </a:lnTo>
                  <a:lnTo>
                    <a:pt x="723237" y="1246797"/>
                  </a:lnTo>
                  <a:lnTo>
                    <a:pt x="769988" y="1237687"/>
                  </a:lnTo>
                  <a:lnTo>
                    <a:pt x="815430" y="1225176"/>
                  </a:lnTo>
                  <a:lnTo>
                    <a:pt x="859424" y="1209402"/>
                  </a:lnTo>
                  <a:lnTo>
                    <a:pt x="901830" y="1190506"/>
                  </a:lnTo>
                  <a:lnTo>
                    <a:pt x="942509" y="1168625"/>
                  </a:lnTo>
                  <a:lnTo>
                    <a:pt x="981322" y="1143901"/>
                  </a:lnTo>
                  <a:lnTo>
                    <a:pt x="1018129" y="1116472"/>
                  </a:lnTo>
                  <a:lnTo>
                    <a:pt x="1052792" y="1086477"/>
                  </a:lnTo>
                  <a:lnTo>
                    <a:pt x="1085171" y="1054057"/>
                  </a:lnTo>
                  <a:lnTo>
                    <a:pt x="1115128" y="1019351"/>
                  </a:lnTo>
                  <a:lnTo>
                    <a:pt x="1142522" y="982498"/>
                  </a:lnTo>
                  <a:lnTo>
                    <a:pt x="1167214" y="943638"/>
                  </a:lnTo>
                  <a:lnTo>
                    <a:pt x="1189066" y="902910"/>
                  </a:lnTo>
                  <a:lnTo>
                    <a:pt x="1207938" y="860453"/>
                  </a:lnTo>
                  <a:lnTo>
                    <a:pt x="1223691" y="816407"/>
                  </a:lnTo>
                  <a:lnTo>
                    <a:pt x="1236186" y="770912"/>
                  </a:lnTo>
                  <a:lnTo>
                    <a:pt x="1245283" y="724108"/>
                  </a:lnTo>
                  <a:lnTo>
                    <a:pt x="1250843" y="676132"/>
                  </a:lnTo>
                  <a:lnTo>
                    <a:pt x="1252727" y="627126"/>
                  </a:lnTo>
                  <a:lnTo>
                    <a:pt x="1250843" y="578119"/>
                  </a:lnTo>
                  <a:lnTo>
                    <a:pt x="1245283" y="530143"/>
                  </a:lnTo>
                  <a:lnTo>
                    <a:pt x="1236186" y="483339"/>
                  </a:lnTo>
                  <a:lnTo>
                    <a:pt x="1223691" y="437844"/>
                  </a:lnTo>
                  <a:lnTo>
                    <a:pt x="1207938" y="393798"/>
                  </a:lnTo>
                  <a:lnTo>
                    <a:pt x="1189066" y="351341"/>
                  </a:lnTo>
                  <a:lnTo>
                    <a:pt x="1167214" y="310613"/>
                  </a:lnTo>
                  <a:lnTo>
                    <a:pt x="1142522" y="271753"/>
                  </a:lnTo>
                  <a:lnTo>
                    <a:pt x="1115128" y="234900"/>
                  </a:lnTo>
                  <a:lnTo>
                    <a:pt x="1085171" y="200194"/>
                  </a:lnTo>
                  <a:lnTo>
                    <a:pt x="1052792" y="167774"/>
                  </a:lnTo>
                  <a:lnTo>
                    <a:pt x="1018129" y="137779"/>
                  </a:lnTo>
                  <a:lnTo>
                    <a:pt x="981322" y="110350"/>
                  </a:lnTo>
                  <a:lnTo>
                    <a:pt x="942509" y="85626"/>
                  </a:lnTo>
                  <a:lnTo>
                    <a:pt x="901830" y="63745"/>
                  </a:lnTo>
                  <a:lnTo>
                    <a:pt x="859424" y="44849"/>
                  </a:lnTo>
                  <a:lnTo>
                    <a:pt x="815430" y="29075"/>
                  </a:lnTo>
                  <a:lnTo>
                    <a:pt x="769988" y="16564"/>
                  </a:lnTo>
                  <a:lnTo>
                    <a:pt x="723237" y="7454"/>
                  </a:lnTo>
                  <a:lnTo>
                    <a:pt x="675316" y="1886"/>
                  </a:lnTo>
                  <a:lnTo>
                    <a:pt x="626364" y="0"/>
                  </a:lnTo>
                  <a:close/>
                </a:path>
              </a:pathLst>
            </a:custGeom>
            <a:solidFill>
              <a:srgbClr val="91B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A499DC4A-4467-AC33-216F-02A86B58E03E}"/>
                </a:ext>
              </a:extLst>
            </p:cNvPr>
            <p:cNvSpPr/>
            <p:nvPr/>
          </p:nvSpPr>
          <p:spPr>
            <a:xfrm flipV="1">
              <a:off x="6627760" y="1970923"/>
              <a:ext cx="1992257" cy="47431"/>
            </a:xfrm>
            <a:custGeom>
              <a:avLst/>
              <a:gdLst/>
              <a:ahLst/>
              <a:cxnLst/>
              <a:rect l="l" t="t" r="r" b="b"/>
              <a:pathLst>
                <a:path w="5564505" h="1269">
                  <a:moveTo>
                    <a:pt x="-38100" y="571"/>
                  </a:moveTo>
                  <a:lnTo>
                    <a:pt x="5602224" y="571"/>
                  </a:lnTo>
                </a:path>
              </a:pathLst>
            </a:custGeom>
            <a:ln w="77342">
              <a:solidFill>
                <a:srgbClr val="91B743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302FBD74-8496-6DD7-56E9-40506668E389}"/>
                </a:ext>
              </a:extLst>
            </p:cNvPr>
            <p:cNvSpPr/>
            <p:nvPr/>
          </p:nvSpPr>
          <p:spPr>
            <a:xfrm>
              <a:off x="2526792" y="1280160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5">
                  <a:moveTo>
                    <a:pt x="626363" y="0"/>
                  </a:moveTo>
                  <a:lnTo>
                    <a:pt x="577411" y="1884"/>
                  </a:lnTo>
                  <a:lnTo>
                    <a:pt x="529490" y="7444"/>
                  </a:lnTo>
                  <a:lnTo>
                    <a:pt x="482739" y="16541"/>
                  </a:lnTo>
                  <a:lnTo>
                    <a:pt x="437297" y="29036"/>
                  </a:lnTo>
                  <a:lnTo>
                    <a:pt x="393303" y="44789"/>
                  </a:lnTo>
                  <a:lnTo>
                    <a:pt x="350897" y="63661"/>
                  </a:lnTo>
                  <a:lnTo>
                    <a:pt x="310218" y="85513"/>
                  </a:lnTo>
                  <a:lnTo>
                    <a:pt x="271405" y="110205"/>
                  </a:lnTo>
                  <a:lnTo>
                    <a:pt x="234598" y="137599"/>
                  </a:lnTo>
                  <a:lnTo>
                    <a:pt x="199935" y="167556"/>
                  </a:lnTo>
                  <a:lnTo>
                    <a:pt x="167556" y="199935"/>
                  </a:lnTo>
                  <a:lnTo>
                    <a:pt x="137599" y="234598"/>
                  </a:lnTo>
                  <a:lnTo>
                    <a:pt x="110205" y="271405"/>
                  </a:lnTo>
                  <a:lnTo>
                    <a:pt x="85513" y="310218"/>
                  </a:lnTo>
                  <a:lnTo>
                    <a:pt x="63661" y="350897"/>
                  </a:lnTo>
                  <a:lnTo>
                    <a:pt x="44789" y="393303"/>
                  </a:lnTo>
                  <a:lnTo>
                    <a:pt x="29036" y="437297"/>
                  </a:lnTo>
                  <a:lnTo>
                    <a:pt x="16541" y="482739"/>
                  </a:lnTo>
                  <a:lnTo>
                    <a:pt x="7444" y="529490"/>
                  </a:lnTo>
                  <a:lnTo>
                    <a:pt x="1884" y="577411"/>
                  </a:lnTo>
                  <a:lnTo>
                    <a:pt x="0" y="626363"/>
                  </a:lnTo>
                  <a:lnTo>
                    <a:pt x="1884" y="675316"/>
                  </a:lnTo>
                  <a:lnTo>
                    <a:pt x="7444" y="723237"/>
                  </a:lnTo>
                  <a:lnTo>
                    <a:pt x="16541" y="769988"/>
                  </a:lnTo>
                  <a:lnTo>
                    <a:pt x="29036" y="815430"/>
                  </a:lnTo>
                  <a:lnTo>
                    <a:pt x="44789" y="859424"/>
                  </a:lnTo>
                  <a:lnTo>
                    <a:pt x="63661" y="901830"/>
                  </a:lnTo>
                  <a:lnTo>
                    <a:pt x="85513" y="942509"/>
                  </a:lnTo>
                  <a:lnTo>
                    <a:pt x="110205" y="981322"/>
                  </a:lnTo>
                  <a:lnTo>
                    <a:pt x="137599" y="1018129"/>
                  </a:lnTo>
                  <a:lnTo>
                    <a:pt x="167556" y="1052792"/>
                  </a:lnTo>
                  <a:lnTo>
                    <a:pt x="199935" y="1085171"/>
                  </a:lnTo>
                  <a:lnTo>
                    <a:pt x="234598" y="1115128"/>
                  </a:lnTo>
                  <a:lnTo>
                    <a:pt x="271405" y="1142522"/>
                  </a:lnTo>
                  <a:lnTo>
                    <a:pt x="310218" y="1167214"/>
                  </a:lnTo>
                  <a:lnTo>
                    <a:pt x="350897" y="1189066"/>
                  </a:lnTo>
                  <a:lnTo>
                    <a:pt x="393303" y="1207938"/>
                  </a:lnTo>
                  <a:lnTo>
                    <a:pt x="437297" y="1223691"/>
                  </a:lnTo>
                  <a:lnTo>
                    <a:pt x="482739" y="1236186"/>
                  </a:lnTo>
                  <a:lnTo>
                    <a:pt x="529490" y="1245283"/>
                  </a:lnTo>
                  <a:lnTo>
                    <a:pt x="577411" y="1250843"/>
                  </a:lnTo>
                  <a:lnTo>
                    <a:pt x="626363" y="1252727"/>
                  </a:lnTo>
                  <a:lnTo>
                    <a:pt x="675316" y="1250843"/>
                  </a:lnTo>
                  <a:lnTo>
                    <a:pt x="723237" y="1245283"/>
                  </a:lnTo>
                  <a:lnTo>
                    <a:pt x="769988" y="1236186"/>
                  </a:lnTo>
                  <a:lnTo>
                    <a:pt x="815430" y="1223691"/>
                  </a:lnTo>
                  <a:lnTo>
                    <a:pt x="859424" y="1207938"/>
                  </a:lnTo>
                  <a:lnTo>
                    <a:pt x="901830" y="1189066"/>
                  </a:lnTo>
                  <a:lnTo>
                    <a:pt x="942509" y="1167214"/>
                  </a:lnTo>
                  <a:lnTo>
                    <a:pt x="981322" y="1142522"/>
                  </a:lnTo>
                  <a:lnTo>
                    <a:pt x="1018129" y="1115128"/>
                  </a:lnTo>
                  <a:lnTo>
                    <a:pt x="1052792" y="1085171"/>
                  </a:lnTo>
                  <a:lnTo>
                    <a:pt x="1085171" y="1052792"/>
                  </a:lnTo>
                  <a:lnTo>
                    <a:pt x="1115128" y="1018129"/>
                  </a:lnTo>
                  <a:lnTo>
                    <a:pt x="1142522" y="981322"/>
                  </a:lnTo>
                  <a:lnTo>
                    <a:pt x="1167214" y="942509"/>
                  </a:lnTo>
                  <a:lnTo>
                    <a:pt x="1189066" y="901830"/>
                  </a:lnTo>
                  <a:lnTo>
                    <a:pt x="1207938" y="859424"/>
                  </a:lnTo>
                  <a:lnTo>
                    <a:pt x="1223691" y="815430"/>
                  </a:lnTo>
                  <a:lnTo>
                    <a:pt x="1236186" y="769988"/>
                  </a:lnTo>
                  <a:lnTo>
                    <a:pt x="1245283" y="723237"/>
                  </a:lnTo>
                  <a:lnTo>
                    <a:pt x="1250843" y="675316"/>
                  </a:lnTo>
                  <a:lnTo>
                    <a:pt x="1252728" y="626363"/>
                  </a:lnTo>
                  <a:lnTo>
                    <a:pt x="1250843" y="577411"/>
                  </a:lnTo>
                  <a:lnTo>
                    <a:pt x="1245283" y="529490"/>
                  </a:lnTo>
                  <a:lnTo>
                    <a:pt x="1236186" y="482739"/>
                  </a:lnTo>
                  <a:lnTo>
                    <a:pt x="1223691" y="437297"/>
                  </a:lnTo>
                  <a:lnTo>
                    <a:pt x="1207938" y="393303"/>
                  </a:lnTo>
                  <a:lnTo>
                    <a:pt x="1189066" y="350897"/>
                  </a:lnTo>
                  <a:lnTo>
                    <a:pt x="1167214" y="310218"/>
                  </a:lnTo>
                  <a:lnTo>
                    <a:pt x="1142522" y="271405"/>
                  </a:lnTo>
                  <a:lnTo>
                    <a:pt x="1115128" y="234598"/>
                  </a:lnTo>
                  <a:lnTo>
                    <a:pt x="1085171" y="199935"/>
                  </a:lnTo>
                  <a:lnTo>
                    <a:pt x="1052792" y="167556"/>
                  </a:lnTo>
                  <a:lnTo>
                    <a:pt x="1018129" y="137599"/>
                  </a:lnTo>
                  <a:lnTo>
                    <a:pt x="981322" y="110205"/>
                  </a:lnTo>
                  <a:lnTo>
                    <a:pt x="942509" y="85513"/>
                  </a:lnTo>
                  <a:lnTo>
                    <a:pt x="901830" y="63661"/>
                  </a:lnTo>
                  <a:lnTo>
                    <a:pt x="859424" y="44789"/>
                  </a:lnTo>
                  <a:lnTo>
                    <a:pt x="815430" y="29036"/>
                  </a:lnTo>
                  <a:lnTo>
                    <a:pt x="769988" y="16541"/>
                  </a:lnTo>
                  <a:lnTo>
                    <a:pt x="723237" y="7444"/>
                  </a:lnTo>
                  <a:lnTo>
                    <a:pt x="675316" y="1884"/>
                  </a:lnTo>
                  <a:lnTo>
                    <a:pt x="626363" y="0"/>
                  </a:lnTo>
                  <a:close/>
                </a:path>
              </a:pathLst>
            </a:custGeom>
            <a:solidFill>
              <a:srgbClr val="91B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5">
            <a:extLst>
              <a:ext uri="{FF2B5EF4-FFF2-40B4-BE49-F238E27FC236}">
                <a16:creationId xmlns:a16="http://schemas.microsoft.com/office/drawing/2014/main" id="{2C5F05BE-CCB2-1C5C-5AB6-810AC3873F87}"/>
              </a:ext>
            </a:extLst>
          </p:cNvPr>
          <p:cNvSpPr txBox="1"/>
          <p:nvPr/>
        </p:nvSpPr>
        <p:spPr>
          <a:xfrm>
            <a:off x="2908554" y="1759263"/>
            <a:ext cx="4889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July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FCE8C88D-634F-5BC9-4B4F-A6DDCF976AF8}"/>
              </a:ext>
            </a:extLst>
          </p:cNvPr>
          <p:cNvSpPr txBox="1"/>
          <p:nvPr/>
        </p:nvSpPr>
        <p:spPr>
          <a:xfrm>
            <a:off x="8495792" y="1768483"/>
            <a:ext cx="10255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PT" b="1" spc="-5" dirty="0" err="1">
                <a:solidFill>
                  <a:srgbClr val="FFFFFF"/>
                </a:solidFill>
                <a:latin typeface="Calibri"/>
                <a:cs typeface="Calibri"/>
              </a:rPr>
              <a:t>Novembe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4" name="object 17">
            <a:extLst>
              <a:ext uri="{FF2B5EF4-FFF2-40B4-BE49-F238E27FC236}">
                <a16:creationId xmlns:a16="http://schemas.microsoft.com/office/drawing/2014/main" id="{20B47B4F-C2E2-0B8B-02BB-C6B8742CA03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79" y="1795458"/>
            <a:ext cx="778764" cy="710184"/>
          </a:xfrm>
          <a:prstGeom prst="rect">
            <a:avLst/>
          </a:prstGeom>
        </p:spPr>
      </p:pic>
      <p:sp>
        <p:nvSpPr>
          <p:cNvPr id="15" name="object 13">
            <a:extLst>
              <a:ext uri="{FF2B5EF4-FFF2-40B4-BE49-F238E27FC236}">
                <a16:creationId xmlns:a16="http://schemas.microsoft.com/office/drawing/2014/main" id="{107BA605-62B2-BE52-86C4-84E0C33CCACF}"/>
              </a:ext>
            </a:extLst>
          </p:cNvPr>
          <p:cNvSpPr/>
          <p:nvPr/>
        </p:nvSpPr>
        <p:spPr>
          <a:xfrm flipH="1" flipV="1">
            <a:off x="3746639" y="2125034"/>
            <a:ext cx="1852778" cy="45719"/>
          </a:xfrm>
          <a:custGeom>
            <a:avLst/>
            <a:gdLst/>
            <a:ahLst/>
            <a:cxnLst/>
            <a:rect l="l" t="t" r="r" b="b"/>
            <a:pathLst>
              <a:path w="5564505" h="1269">
                <a:moveTo>
                  <a:pt x="-38100" y="571"/>
                </a:moveTo>
                <a:lnTo>
                  <a:pt x="5602224" y="571"/>
                </a:lnTo>
              </a:path>
            </a:pathLst>
          </a:custGeom>
          <a:ln w="77342">
            <a:solidFill>
              <a:srgbClr val="91B743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32E3E5-D961-6140-E365-226AEA94CC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/>
              <a:t>Portugal </a:t>
            </a:r>
            <a:r>
              <a:rPr lang="pt-PT" dirty="0" err="1"/>
              <a:t>Stopover</a:t>
            </a:r>
            <a:r>
              <a:rPr lang="pt-PT" dirty="0"/>
              <a:t> </a:t>
            </a:r>
            <a:r>
              <a:rPr lang="pt-PT" dirty="0" err="1"/>
              <a:t>Program</a:t>
            </a:r>
            <a:r>
              <a:rPr lang="pt-PT" dirty="0"/>
              <a:t> </a:t>
            </a:r>
            <a:r>
              <a:rPr lang="pt-PT" dirty="0" err="1"/>
              <a:t>History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694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8C7B8-7873-174E-AE94-396ABE33A7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1DD2-E073-493F-C8BB-BBF6070F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CAB6A44-4BA8-455B-523C-459138F9628F}"/>
              </a:ext>
            </a:extLst>
          </p:cNvPr>
          <p:cNvSpPr txBox="1"/>
          <p:nvPr/>
        </p:nvSpPr>
        <p:spPr>
          <a:xfrm>
            <a:off x="953820" y="3143147"/>
            <a:ext cx="4765675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5"/>
              </a:lnSpc>
            </a:pPr>
            <a:r>
              <a:rPr sz="4200" b="1" spc="-7" baseline="-28769" dirty="0">
                <a:solidFill>
                  <a:srgbClr val="D7E682"/>
                </a:solidFill>
                <a:latin typeface="Verdana"/>
                <a:cs typeface="Verdana"/>
              </a:rPr>
              <a:t>1.</a:t>
            </a:r>
            <a:r>
              <a:rPr sz="4200" b="1" spc="104" baseline="-28769" dirty="0">
                <a:solidFill>
                  <a:srgbClr val="D7E682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Increase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of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stay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length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up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to</a:t>
            </a:r>
            <a:r>
              <a:rPr sz="1600" b="1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10 days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in</a:t>
            </a:r>
            <a:endParaRPr sz="1600">
              <a:latin typeface="Verdana"/>
              <a:cs typeface="Verdana"/>
            </a:endParaRPr>
          </a:p>
          <a:p>
            <a:pPr marL="524510">
              <a:lnSpc>
                <a:spcPts val="1800"/>
              </a:lnSpc>
            </a:pPr>
            <a:r>
              <a:rPr sz="1600" spc="-10" dirty="0">
                <a:latin typeface="Verdana"/>
                <a:cs typeface="Verdana"/>
              </a:rPr>
              <a:t>Portugal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596380C-03F8-DBE3-9A02-2551A9A9AA36}"/>
              </a:ext>
            </a:extLst>
          </p:cNvPr>
          <p:cNvSpPr txBox="1"/>
          <p:nvPr/>
        </p:nvSpPr>
        <p:spPr>
          <a:xfrm>
            <a:off x="953820" y="4627522"/>
            <a:ext cx="3390900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5"/>
              </a:lnSpc>
            </a:pPr>
            <a:r>
              <a:rPr sz="4200" b="1" spc="-7" baseline="-28769" dirty="0">
                <a:solidFill>
                  <a:srgbClr val="00AF50"/>
                </a:solidFill>
                <a:latin typeface="Verdana"/>
                <a:cs typeface="Verdana"/>
              </a:rPr>
              <a:t>2.</a:t>
            </a:r>
            <a:r>
              <a:rPr sz="4200" b="1" spc="89" baseline="-28769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2nd</a:t>
            </a:r>
            <a:r>
              <a:rPr sz="1600" b="1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Stopover</a:t>
            </a:r>
            <a:r>
              <a:rPr sz="1600" b="1" spc="5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in</a:t>
            </a:r>
            <a:r>
              <a:rPr sz="1600" b="1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Portugal</a:t>
            </a:r>
            <a:endParaRPr sz="1600">
              <a:latin typeface="Verdana"/>
              <a:cs typeface="Verdana"/>
            </a:endParaRPr>
          </a:p>
          <a:p>
            <a:pPr marL="524510">
              <a:lnSpc>
                <a:spcPts val="1800"/>
              </a:lnSpc>
            </a:pPr>
            <a:r>
              <a:rPr sz="1600" spc="-10" dirty="0">
                <a:latin typeface="Verdana"/>
                <a:cs typeface="Verdana"/>
              </a:rPr>
              <a:t>(with</a:t>
            </a:r>
            <a:r>
              <a:rPr sz="1600" dirty="0">
                <a:latin typeface="Verdana"/>
                <a:cs typeface="Verdana"/>
              </a:rPr>
              <a:t> 25%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discount)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32AF5F47-848F-1AC4-C004-C90915D28268}"/>
              </a:ext>
            </a:extLst>
          </p:cNvPr>
          <p:cNvSpPr txBox="1"/>
          <p:nvPr/>
        </p:nvSpPr>
        <p:spPr>
          <a:xfrm>
            <a:off x="6203060" y="3143147"/>
            <a:ext cx="4170679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5"/>
              </a:lnSpc>
            </a:pPr>
            <a:r>
              <a:rPr sz="4200" b="1" spc="-7" baseline="-28769" dirty="0">
                <a:solidFill>
                  <a:srgbClr val="FF513B"/>
                </a:solidFill>
                <a:latin typeface="Verdana"/>
                <a:cs typeface="Verdana"/>
              </a:rPr>
              <a:t>3.</a:t>
            </a:r>
            <a:r>
              <a:rPr sz="4200" b="1" spc="-600" baseline="-28769" dirty="0">
                <a:solidFill>
                  <a:srgbClr val="FF513B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B</a:t>
            </a:r>
            <a:r>
              <a:rPr sz="1600" b="1" spc="-15" dirty="0">
                <a:latin typeface="Verdana"/>
                <a:cs typeface="Verdana"/>
              </a:rPr>
              <a:t>e</a:t>
            </a:r>
            <a:r>
              <a:rPr sz="1600" b="1" spc="-5" dirty="0">
                <a:latin typeface="Verdana"/>
                <a:cs typeface="Verdana"/>
              </a:rPr>
              <a:t>t</a:t>
            </a:r>
            <a:r>
              <a:rPr sz="1600" b="1" dirty="0">
                <a:latin typeface="Verdana"/>
                <a:cs typeface="Verdana"/>
              </a:rPr>
              <a:t>t</a:t>
            </a:r>
            <a:r>
              <a:rPr sz="1600" b="1" spc="-10" dirty="0">
                <a:latin typeface="Verdana"/>
                <a:cs typeface="Verdana"/>
              </a:rPr>
              <a:t>e</a:t>
            </a:r>
            <a:r>
              <a:rPr sz="1600" b="1" spc="-5" dirty="0">
                <a:latin typeface="Verdana"/>
                <a:cs typeface="Verdana"/>
              </a:rPr>
              <a:t>r</a:t>
            </a:r>
            <a:r>
              <a:rPr sz="1600" b="1" spc="1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User</a:t>
            </a:r>
            <a:r>
              <a:rPr sz="1600" b="1" spc="2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Exper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enc</a:t>
            </a:r>
            <a:r>
              <a:rPr sz="1600" b="1" spc="-5" dirty="0">
                <a:latin typeface="Verdana"/>
                <a:cs typeface="Verdana"/>
              </a:rPr>
              <a:t>e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&amp;</a:t>
            </a:r>
            <a:endParaRPr lang="pt-PT" sz="1600" dirty="0">
              <a:latin typeface="Verdana"/>
              <a:cs typeface="Verdana"/>
            </a:endParaRPr>
          </a:p>
          <a:p>
            <a:pPr marL="464820">
              <a:lnSpc>
                <a:spcPts val="1800"/>
              </a:lnSpc>
            </a:pPr>
            <a:r>
              <a:rPr lang="pt-PT" sz="1600" b="1" spc="-5" dirty="0">
                <a:latin typeface="Verdana"/>
                <a:cs typeface="Verdana"/>
              </a:rPr>
              <a:t>New</a:t>
            </a:r>
            <a:r>
              <a:rPr lang="pt-PT" sz="1600" b="1" spc="-40" dirty="0">
                <a:latin typeface="Verdana"/>
                <a:cs typeface="Verdana"/>
              </a:rPr>
              <a:t> </a:t>
            </a:r>
            <a:r>
              <a:rPr lang="pt-PT" sz="1600" b="1" spc="-10" dirty="0" err="1">
                <a:latin typeface="Verdana"/>
                <a:cs typeface="Verdana"/>
              </a:rPr>
              <a:t>Branding</a:t>
            </a:r>
            <a:endParaRPr lang="pt-PT" sz="1600" dirty="0">
              <a:latin typeface="Verdana"/>
              <a:cs typeface="Verdana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0C2C71E2-E607-4085-9FED-05E51C8271C5}"/>
              </a:ext>
            </a:extLst>
          </p:cNvPr>
          <p:cNvSpPr txBox="1"/>
          <p:nvPr/>
        </p:nvSpPr>
        <p:spPr>
          <a:xfrm>
            <a:off x="6203060" y="4627522"/>
            <a:ext cx="544322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5"/>
              </a:lnSpc>
            </a:pPr>
            <a:r>
              <a:rPr sz="4200" b="1" spc="-7" baseline="-28769" dirty="0">
                <a:solidFill>
                  <a:srgbClr val="B81300"/>
                </a:solidFill>
                <a:latin typeface="Verdana"/>
                <a:cs typeface="Verdana"/>
              </a:rPr>
              <a:t>4.</a:t>
            </a:r>
            <a:r>
              <a:rPr sz="4200" b="1" spc="-600" baseline="-28769" dirty="0">
                <a:solidFill>
                  <a:srgbClr val="B81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Enrich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the</a:t>
            </a:r>
            <a:r>
              <a:rPr sz="1600" b="1" spc="-1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passenger</a:t>
            </a:r>
            <a:r>
              <a:rPr sz="1600" b="1" spc="5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experience</a:t>
            </a:r>
            <a:r>
              <a:rPr sz="1600" b="1" spc="8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with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</a:t>
            </a:r>
            <a:endParaRPr lang="en-US" sz="1600" dirty="0">
              <a:latin typeface="Verdana"/>
              <a:cs typeface="Verdana"/>
            </a:endParaRPr>
          </a:p>
          <a:p>
            <a:pPr marL="464820">
              <a:lnSpc>
                <a:spcPts val="1800"/>
              </a:lnSpc>
            </a:pPr>
            <a:r>
              <a:rPr lang="en-US" sz="1600" spc="-10" dirty="0">
                <a:latin typeface="Verdana"/>
                <a:cs typeface="Verdana"/>
              </a:rPr>
              <a:t>nationwide range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of offers</a:t>
            </a:r>
            <a:r>
              <a:rPr lang="en-US" sz="1600" spc="5" dirty="0">
                <a:latin typeface="Verdana"/>
                <a:cs typeface="Verdana"/>
              </a:rPr>
              <a:t> </a:t>
            </a:r>
            <a:r>
              <a:rPr lang="en-US" sz="1600" spc="-10" dirty="0">
                <a:latin typeface="Verdana"/>
                <a:cs typeface="Verdana"/>
              </a:rPr>
              <a:t>in Portugal.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C0E65CB-A551-D1C8-E1DB-02D77F04A03C}"/>
              </a:ext>
            </a:extLst>
          </p:cNvPr>
          <p:cNvSpPr txBox="1">
            <a:spLocks/>
          </p:cNvSpPr>
          <p:nvPr/>
        </p:nvSpPr>
        <p:spPr>
          <a:xfrm>
            <a:off x="2085654" y="1820278"/>
            <a:ext cx="723152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PT" sz="2800" spc="-10" dirty="0">
                <a:solidFill>
                  <a:srgbClr val="00AF50"/>
                </a:solidFill>
              </a:rPr>
              <a:t>WHAT'S</a:t>
            </a:r>
            <a:r>
              <a:rPr lang="pt-PT" sz="2800" spc="5" dirty="0">
                <a:solidFill>
                  <a:srgbClr val="00AF50"/>
                </a:solidFill>
              </a:rPr>
              <a:t> </a:t>
            </a:r>
            <a:r>
              <a:rPr lang="pt-PT" sz="2800" spc="-5" dirty="0">
                <a:solidFill>
                  <a:srgbClr val="00AF50"/>
                </a:solidFill>
              </a:rPr>
              <a:t>NEW</a:t>
            </a:r>
            <a:r>
              <a:rPr lang="pt-PT" sz="2800" spc="5" dirty="0">
                <a:solidFill>
                  <a:srgbClr val="00AF50"/>
                </a:solidFill>
              </a:rPr>
              <a:t> </a:t>
            </a:r>
            <a:r>
              <a:rPr lang="pt-PT" sz="2800" spc="-5" dirty="0">
                <a:solidFill>
                  <a:srgbClr val="00AF50"/>
                </a:solidFill>
              </a:rPr>
              <a:t>IN</a:t>
            </a:r>
            <a:r>
              <a:rPr lang="pt-PT" sz="2800" spc="-10" dirty="0">
                <a:solidFill>
                  <a:srgbClr val="00AF50"/>
                </a:solidFill>
              </a:rPr>
              <a:t> DECEMBER </a:t>
            </a:r>
            <a:r>
              <a:rPr lang="pt-PT" sz="2800" spc="-5" dirty="0">
                <a:solidFill>
                  <a:srgbClr val="00AF50"/>
                </a:solidFill>
              </a:rPr>
              <a:t>2022?</a:t>
            </a:r>
            <a:endParaRPr lang="pt-PT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07DD6C-C8F0-1E5F-1ADD-6DC755A239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/>
              <a:t>Portugal </a:t>
            </a:r>
            <a:r>
              <a:rPr lang="pt-PT" dirty="0" err="1"/>
              <a:t>Stopover</a:t>
            </a:r>
            <a:r>
              <a:rPr lang="pt-PT" dirty="0"/>
              <a:t> </a:t>
            </a:r>
            <a:r>
              <a:rPr lang="pt-PT" dirty="0" err="1"/>
              <a:t>Program</a:t>
            </a:r>
            <a:r>
              <a:rPr lang="pt-PT" dirty="0"/>
              <a:t> </a:t>
            </a:r>
            <a:r>
              <a:rPr lang="pt-PT" dirty="0" err="1"/>
              <a:t>Relaunch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139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D2BC0-2C47-1BC2-C858-DB22E94F9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93C91-2EC1-B842-9263-FA2D03DA62B1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F36240-21C5-2DC0-3FFB-47126537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70" y="1445802"/>
            <a:ext cx="10515600" cy="1605924"/>
          </a:xfrm>
        </p:spPr>
        <p:txBody>
          <a:bodyPr/>
          <a:lstStyle/>
          <a:p>
            <a:r>
              <a:rPr lang="pt-PT" dirty="0"/>
              <a:t>General </a:t>
            </a:r>
            <a:r>
              <a:rPr lang="pt-PT" dirty="0" err="1"/>
              <a:t>information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br>
              <a:rPr lang="pt-PT" dirty="0"/>
            </a:br>
            <a:r>
              <a:rPr lang="pt-PT" dirty="0"/>
              <a:t>Portugal </a:t>
            </a:r>
            <a:r>
              <a:rPr lang="pt-PT" dirty="0" err="1"/>
              <a:t>Stopover</a:t>
            </a:r>
            <a:r>
              <a:rPr lang="pt-PT" dirty="0"/>
              <a:t> </a:t>
            </a:r>
            <a:r>
              <a:rPr lang="pt-PT" dirty="0" err="1"/>
              <a:t>Program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GDSs</a:t>
            </a:r>
            <a:endParaRPr lang="pt-PT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CE73495-0E05-857F-4488-9AA8A6A6FEEA}"/>
              </a:ext>
            </a:extLst>
          </p:cNvPr>
          <p:cNvSpPr txBox="1">
            <a:spLocks/>
          </p:cNvSpPr>
          <p:nvPr/>
        </p:nvSpPr>
        <p:spPr>
          <a:xfrm>
            <a:off x="752475" y="1052736"/>
            <a:ext cx="5497513" cy="34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Sales | </a:t>
            </a:r>
            <a:r>
              <a:rPr lang="pt-PT" dirty="0" err="1"/>
              <a:t>Commercial</a:t>
            </a:r>
            <a:r>
              <a:rPr lang="pt-PT" dirty="0"/>
              <a:t> </a:t>
            </a:r>
            <a:r>
              <a:rPr lang="pt-PT" dirty="0" err="1"/>
              <a:t>Strategy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0047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res TAP 202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BED62F"/>
      </a:accent1>
      <a:accent2>
        <a:srgbClr val="45A319"/>
      </a:accent2>
      <a:accent3>
        <a:srgbClr val="3C6F17"/>
      </a:accent3>
      <a:accent4>
        <a:srgbClr val="EC1C19"/>
      </a:accent4>
      <a:accent5>
        <a:srgbClr val="B91400"/>
      </a:accent5>
      <a:accent6>
        <a:srgbClr val="D0D3D3"/>
      </a:accent6>
      <a:hlink>
        <a:srgbClr val="929598"/>
      </a:hlink>
      <a:folHlink>
        <a:srgbClr val="00000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296542f7-3430-4d43-8724-6d3f926cadbc">
      <Terms xmlns="http://schemas.microsoft.com/office/infopath/2007/PartnerControls"/>
    </lcf76f155ced4ddcb4097134ff3c332f>
    <TaxCatchAll xmlns="8aae43f1-3955-42ea-94f5-d15f75df91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4A703F766E54AAB53A76F2783B6BC" ma:contentTypeVersion="18" ma:contentTypeDescription="Create a new document." ma:contentTypeScope="" ma:versionID="9c315b4e075eb6f0a054466765706d0b">
  <xsd:schema xmlns:xsd="http://www.w3.org/2001/XMLSchema" xmlns:xs="http://www.w3.org/2001/XMLSchema" xmlns:p="http://schemas.microsoft.com/office/2006/metadata/properties" xmlns:ns1="http://schemas.microsoft.com/sharepoint/v3" xmlns:ns2="296542f7-3430-4d43-8724-6d3f926cadbc" xmlns:ns3="8aae43f1-3955-42ea-94f5-d15f75df9153" targetNamespace="http://schemas.microsoft.com/office/2006/metadata/properties" ma:root="true" ma:fieldsID="9f6148cc255dbc1988ff038d62150a87" ns1:_="" ns2:_="" ns3:_="">
    <xsd:import namespace="http://schemas.microsoft.com/sharepoint/v3"/>
    <xsd:import namespace="296542f7-3430-4d43-8724-6d3f926cadbc"/>
    <xsd:import namespace="8aae43f1-3955-42ea-94f5-d15f75df91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542f7-3430-4d43-8724-6d3f926cad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f2822f1-003d-4418-bf27-8073b71a53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e43f1-3955-42ea-94f5-d15f75df915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f9781d8-1b02-4475-a81d-adfc3fe1c2f8}" ma:internalName="TaxCatchAll" ma:showField="CatchAllData" ma:web="8aae43f1-3955-42ea-94f5-d15f75df91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6C1B23-7108-454F-8216-06EE493067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C29DBA-E563-498E-97ED-8BF2ACABB816}">
  <ds:schemaRefs>
    <ds:schemaRef ds:uri="296542f7-3430-4d43-8724-6d3f926cadbc"/>
    <ds:schemaRef ds:uri="8aae43f1-3955-42ea-94f5-d15f75df91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39C6C1-E783-4EF4-8A3E-0F53644E8C7A}">
  <ds:schemaRefs>
    <ds:schemaRef ds:uri="296542f7-3430-4d43-8724-6d3f926cadbc"/>
    <ds:schemaRef ds:uri="8aae43f1-3955-42ea-94f5-d15f75df91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2941</Words>
  <Application>Microsoft Office PowerPoint</Application>
  <PresentationFormat>Widescreen</PresentationFormat>
  <Paragraphs>487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Courier New</vt:lpstr>
      <vt:lpstr>Lato</vt:lpstr>
      <vt:lpstr>Poppins</vt:lpstr>
      <vt:lpstr>Verdana</vt:lpstr>
      <vt:lpstr>Wingdings</vt:lpstr>
      <vt:lpstr>Tema do Office</vt:lpstr>
      <vt:lpstr>Portugal Stopover – Trade Manual</vt:lpstr>
      <vt:lpstr>PowerPoint Presentation</vt:lpstr>
      <vt:lpstr>History &amp; Relaunch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information about  Portugal Stopover Program on GDSs</vt:lpstr>
      <vt:lpstr>PowerPoint Presentation</vt:lpstr>
      <vt:lpstr>Amadeus’ 2nd Stopover manual entries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Sabre’s 2nd Stopover manual entries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Travelport’s 2nd Stopover manual entries</vt:lpstr>
      <vt:lpstr>PowerPoint Presentation</vt:lpstr>
      <vt:lpstr>PowerPoint Presentation</vt:lpstr>
      <vt:lpstr>PowerPoint Presentation</vt:lpstr>
      <vt:lpstr>Post-sales instructions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Diogo André Cabrita Tiago</dc:creator>
  <cp:lastModifiedBy>Rúben Miguel Resende Barroso</cp:lastModifiedBy>
  <cp:revision>11</cp:revision>
  <dcterms:created xsi:type="dcterms:W3CDTF">2022-04-21T11:24:43Z</dcterms:created>
  <dcterms:modified xsi:type="dcterms:W3CDTF">2023-01-26T12:51:34Z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0x010100BAC4A703F766E54AAB53A76F2783B6BC</vt:lpwstr>
  </property>
  <property fmtid="{D5CDD505-2E9C-101B-9397-08002B2CF9AE}" pid="3" name="MediaServiceImageTags">
    <vt:lpwstr/>
  </property>
</Properties>
</file>